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65" r:id="rId3"/>
    <p:sldId id="271" r:id="rId5"/>
    <p:sldId id="257" r:id="rId6"/>
    <p:sldId id="258" r:id="rId7"/>
    <p:sldId id="259" r:id="rId8"/>
    <p:sldId id="266" r:id="rId9"/>
    <p:sldId id="276" r:id="rId10"/>
    <p:sldId id="277" r:id="rId11"/>
    <p:sldId id="287" r:id="rId12"/>
    <p:sldId id="288" r:id="rId13"/>
    <p:sldId id="280" r:id="rId14"/>
    <p:sldId id="281" r:id="rId15"/>
    <p:sldId id="284" r:id="rId16"/>
    <p:sldId id="285" r:id="rId17"/>
    <p:sldId id="25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5176"/>
    <a:srgbClr val="0DB1C4"/>
    <a:srgbClr val="F8D790"/>
    <a:srgbClr val="1CAF7F"/>
    <a:srgbClr val="253A4F"/>
    <a:srgbClr val="D61C1F"/>
    <a:srgbClr val="F9DA93"/>
    <a:srgbClr val="6CD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91" y="53"/>
      </p:cViewPr>
      <p:guideLst>
        <p:guide orient="horz" pos="2100"/>
        <p:guide pos="3871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6E1ACB-6DDA-4277-807B-E63EBAD9E2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lstStyle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lstStyle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30E496-B7A2-4B03-BB9B-6AC6642276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30E496-B7A2-4B03-BB9B-6AC6642276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30E496-B7A2-4B03-BB9B-6AC6642276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“</a:t>
            </a:r>
            <a:endParaRPr lang="en-US" sz="96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”</a:t>
            </a:r>
            <a:endParaRPr lang="en-US" sz="96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30E496-B7A2-4B03-BB9B-6AC6642276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30E496-B7A2-4B03-BB9B-6AC6642276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30E496-B7A2-4B03-BB9B-6AC6642276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30E496-B7A2-4B03-BB9B-6AC6642276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30E496-B7A2-4B03-BB9B-6AC6642276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30E496-B7A2-4B03-BB9B-6AC6642276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30E496-B7A2-4B03-BB9B-6AC6642276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30E496-B7A2-4B03-BB9B-6AC6642276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30E496-B7A2-4B03-BB9B-6AC6642276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30E496-B7A2-4B03-BB9B-6AC6642276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30E496-B7A2-4B03-BB9B-6AC6642276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30E496-B7A2-4B03-BB9B-6AC6642276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30E496-B7A2-4B03-BB9B-6AC6642276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30E496-B7A2-4B03-BB9B-6AC6642276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8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30E496-B7A2-4B03-BB9B-6AC6642276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7"/>
          <p:cNvGrpSpPr/>
          <p:nvPr/>
        </p:nvGrpSpPr>
        <p:grpSpPr>
          <a:xfrm>
            <a:off x="27622" y="5002491"/>
            <a:ext cx="12192000" cy="2216150"/>
            <a:chOff x="0" y="1955800"/>
            <a:chExt cx="12192000" cy="4902200"/>
          </a:xfrm>
        </p:grpSpPr>
        <p:sp>
          <p:nvSpPr>
            <p:cNvPr id="5" name="直角三角形 4"/>
            <p:cNvSpPr/>
            <p:nvPr/>
          </p:nvSpPr>
          <p:spPr>
            <a:xfrm>
              <a:off x="0" y="3962400"/>
              <a:ext cx="12192000" cy="2895600"/>
            </a:xfrm>
            <a:prstGeom prst="rtTriangle">
              <a:avLst/>
            </a:prstGeom>
            <a:solidFill>
              <a:srgbClr val="07AF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>
              <a:off x="3644900" y="-1689100"/>
              <a:ext cx="4902200" cy="12192000"/>
            </a:xfrm>
            <a:prstGeom prst="triangle">
              <a:avLst>
                <a:gd name="adj" fmla="val 58808"/>
              </a:avLst>
            </a:prstGeom>
            <a:solidFill>
              <a:srgbClr val="0C4E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101" name="组合 13"/>
          <p:cNvGrpSpPr/>
          <p:nvPr/>
        </p:nvGrpSpPr>
        <p:grpSpPr>
          <a:xfrm>
            <a:off x="0" y="4730750"/>
            <a:ext cx="1582738" cy="1866900"/>
            <a:chOff x="-1582697" y="2594940"/>
            <a:chExt cx="1582697" cy="1866708"/>
          </a:xfrm>
        </p:grpSpPr>
        <p:sp>
          <p:nvSpPr>
            <p:cNvPr id="13" name="矩形 12"/>
            <p:cNvSpPr/>
            <p:nvPr/>
          </p:nvSpPr>
          <p:spPr>
            <a:xfrm>
              <a:off x="-1582697" y="3053922"/>
              <a:ext cx="791348" cy="1407726"/>
            </a:xfrm>
            <a:custGeom>
              <a:avLst/>
              <a:gdLst>
                <a:gd name="connsiteX0" fmla="*/ 0 w 791348"/>
                <a:gd name="connsiteY0" fmla="*/ 0 h 1407726"/>
                <a:gd name="connsiteX1" fmla="*/ 791348 w 791348"/>
                <a:gd name="connsiteY1" fmla="*/ 0 h 1407726"/>
                <a:gd name="connsiteX2" fmla="*/ 791348 w 791348"/>
                <a:gd name="connsiteY2" fmla="*/ 1407726 h 1407726"/>
                <a:gd name="connsiteX3" fmla="*/ 0 w 791348"/>
                <a:gd name="connsiteY3" fmla="*/ 1407726 h 1407726"/>
                <a:gd name="connsiteX4" fmla="*/ 0 w 791348"/>
                <a:gd name="connsiteY4" fmla="*/ 0 h 1407726"/>
                <a:gd name="connsiteX0-1" fmla="*/ 0 w 791348"/>
                <a:gd name="connsiteY0-2" fmla="*/ 0 h 1407726"/>
                <a:gd name="connsiteX1-3" fmla="*/ 791348 w 791348"/>
                <a:gd name="connsiteY1-4" fmla="*/ 0 h 1407726"/>
                <a:gd name="connsiteX2-5" fmla="*/ 791348 w 791348"/>
                <a:gd name="connsiteY2-6" fmla="*/ 1407726 h 1407726"/>
                <a:gd name="connsiteX3-7" fmla="*/ 0 w 791348"/>
                <a:gd name="connsiteY3-8" fmla="*/ 1026726 h 1407726"/>
                <a:gd name="connsiteX4-9" fmla="*/ 0 w 791348"/>
                <a:gd name="connsiteY4-10" fmla="*/ 0 h 1407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91348" h="1407726">
                  <a:moveTo>
                    <a:pt x="0" y="0"/>
                  </a:moveTo>
                  <a:lnTo>
                    <a:pt x="791348" y="0"/>
                  </a:lnTo>
                  <a:lnTo>
                    <a:pt x="791348" y="1407726"/>
                  </a:lnTo>
                  <a:lnTo>
                    <a:pt x="0" y="1026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103" name="组合 10"/>
            <p:cNvGrpSpPr/>
            <p:nvPr/>
          </p:nvGrpSpPr>
          <p:grpSpPr>
            <a:xfrm>
              <a:off x="-1582697" y="2594940"/>
              <a:ext cx="1582697" cy="917964"/>
              <a:chOff x="-131141" y="3340292"/>
              <a:chExt cx="1582697" cy="917964"/>
            </a:xfrm>
          </p:grpSpPr>
          <p:sp>
            <p:nvSpPr>
              <p:cNvPr id="9" name="等腰三角形 8"/>
              <p:cNvSpPr/>
              <p:nvPr/>
            </p:nvSpPr>
            <p:spPr>
              <a:xfrm rot="5400000">
                <a:off x="596900" y="3403600"/>
                <a:ext cx="917964" cy="791348"/>
              </a:xfrm>
              <a:prstGeom prst="triangle">
                <a:avLst/>
              </a:prstGeom>
              <a:solidFill>
                <a:srgbClr val="E78B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" name="等腰三角形 9"/>
              <p:cNvSpPr/>
              <p:nvPr/>
            </p:nvSpPr>
            <p:spPr>
              <a:xfrm rot="16200000" flipH="1">
                <a:off x="-194449" y="3403600"/>
                <a:ext cx="917964" cy="791348"/>
              </a:xfrm>
              <a:prstGeom prst="triangle">
                <a:avLst/>
              </a:prstGeom>
              <a:solidFill>
                <a:srgbClr val="90C1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06" name="组合 22"/>
          <p:cNvGrpSpPr/>
          <p:nvPr/>
        </p:nvGrpSpPr>
        <p:grpSpPr>
          <a:xfrm rot="-273537">
            <a:off x="10869613" y="4151313"/>
            <a:ext cx="1101725" cy="1101725"/>
            <a:chOff x="3830832" y="698500"/>
            <a:chExt cx="1634736" cy="1634736"/>
          </a:xfrm>
        </p:grpSpPr>
        <p:sp>
          <p:nvSpPr>
            <p:cNvPr id="18" name="直角三角形 17"/>
            <p:cNvSpPr/>
            <p:nvPr/>
          </p:nvSpPr>
          <p:spPr>
            <a:xfrm>
              <a:off x="4648200" y="698500"/>
              <a:ext cx="817368" cy="817368"/>
            </a:xfrm>
            <a:prstGeom prst="rtTriangle">
              <a:avLst/>
            </a:prstGeom>
            <a:solidFill>
              <a:srgbClr val="90C1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直角三角形 18"/>
            <p:cNvSpPr/>
            <p:nvPr/>
          </p:nvSpPr>
          <p:spPr>
            <a:xfrm flipH="1">
              <a:off x="3830832" y="698500"/>
              <a:ext cx="817368" cy="817368"/>
            </a:xfrm>
            <a:prstGeom prst="rtTriangle">
              <a:avLst/>
            </a:prstGeom>
            <a:solidFill>
              <a:srgbClr val="1FA7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109" name="组合 21"/>
            <p:cNvGrpSpPr/>
            <p:nvPr/>
          </p:nvGrpSpPr>
          <p:grpSpPr>
            <a:xfrm>
              <a:off x="3830832" y="1515868"/>
              <a:ext cx="1634736" cy="817368"/>
              <a:chOff x="3896095" y="1638745"/>
              <a:chExt cx="1634736" cy="817368"/>
            </a:xfrm>
          </p:grpSpPr>
          <p:sp>
            <p:nvSpPr>
              <p:cNvPr id="20" name="直角三角形 19"/>
              <p:cNvSpPr/>
              <p:nvPr/>
            </p:nvSpPr>
            <p:spPr>
              <a:xfrm flipV="1">
                <a:off x="4713463" y="1638745"/>
                <a:ext cx="817368" cy="817368"/>
              </a:xfrm>
              <a:prstGeom prst="rtTriangle">
                <a:avLst/>
              </a:prstGeom>
              <a:solidFill>
                <a:srgbClr val="1B98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直角三角形 20"/>
              <p:cNvSpPr/>
              <p:nvPr/>
            </p:nvSpPr>
            <p:spPr>
              <a:xfrm flipH="1" flipV="1">
                <a:off x="3896095" y="1638745"/>
                <a:ext cx="817368" cy="817368"/>
              </a:xfrm>
              <a:prstGeom prst="rtTriangle">
                <a:avLst/>
              </a:prstGeom>
              <a:solidFill>
                <a:srgbClr val="6CDA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4118" name="文本框 54"/>
          <p:cNvSpPr txBox="1"/>
          <p:nvPr/>
        </p:nvSpPr>
        <p:spPr>
          <a:xfrm>
            <a:off x="2124075" y="2983865"/>
            <a:ext cx="791146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4000" b="1" cap="all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VISUAL CRYPTOGRAPHY </a:t>
            </a:r>
            <a:r>
              <a:rPr lang="en-IN" altLang="en-US" sz="4000" b="1" cap="all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 chaos  map encryption</a:t>
            </a:r>
            <a:endParaRPr lang="en-IN" altLang="en-US" sz="4000" b="1" cap="all" dirty="0">
              <a:solidFill>
                <a:schemeClr val="accent1">
                  <a:lumMod val="60000"/>
                  <a:lumOff val="40000"/>
                </a:schemeClr>
              </a:solidFill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 descr="V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9275" y="648970"/>
            <a:ext cx="6068695" cy="19748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88900"/>
          </a:effectLst>
        </p:spPr>
      </p:pic>
      <p:sp>
        <p:nvSpPr>
          <p:cNvPr id="7" name="Text Box 6"/>
          <p:cNvSpPr txBox="1"/>
          <p:nvPr/>
        </p:nvSpPr>
        <p:spPr>
          <a:xfrm>
            <a:off x="8304245" y="5800415"/>
            <a:ext cx="37093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Submitted to- BHOOMINATHAN P 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Arnold cat map formula</a:t>
            </a:r>
            <a:endParaRPr lang="en-I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664460" y="2781300"/>
            <a:ext cx="3042920" cy="208597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1695" y="2781300"/>
            <a:ext cx="3745865" cy="18078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750148"/>
            <a:ext cx="8761413" cy="706964"/>
          </a:xfrm>
        </p:spPr>
        <p:txBody>
          <a:bodyPr/>
          <a:p>
            <a:r>
              <a:rPr lang="en-IN" altLang="en-US"/>
              <a:t>Body diagram for encryption-code</a:t>
            </a:r>
            <a:endParaRPr lang="en-IN" altLang="en-US"/>
          </a:p>
        </p:txBody>
      </p:sp>
      <p:sp>
        <p:nvSpPr>
          <p:cNvPr id="4" name="Rectangles 3"/>
          <p:cNvSpPr/>
          <p:nvPr/>
        </p:nvSpPr>
        <p:spPr>
          <a:xfrm>
            <a:off x="4584065" y="1624965"/>
            <a:ext cx="1217295" cy="720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commmand</a:t>
            </a:r>
            <a:endParaRPr lang="en-IN" altLang="en-US"/>
          </a:p>
        </p:txBody>
      </p:sp>
      <p:sp>
        <p:nvSpPr>
          <p:cNvPr id="5" name="Rectangles 4"/>
          <p:cNvSpPr/>
          <p:nvPr/>
        </p:nvSpPr>
        <p:spPr>
          <a:xfrm>
            <a:off x="6551930" y="4097655"/>
            <a:ext cx="1670050" cy="1349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if = 1 </a:t>
            </a:r>
            <a:endParaRPr lang="en-IN" altLang="en-US"/>
          </a:p>
          <a:p>
            <a:pPr algn="ctr"/>
            <a:r>
              <a:rPr lang="en-IN" altLang="en-US"/>
              <a:t>show info</a:t>
            </a:r>
            <a:endParaRPr lang="en-IN" altLang="en-US"/>
          </a:p>
        </p:txBody>
      </p:sp>
      <p:sp>
        <p:nvSpPr>
          <p:cNvPr id="6" name="Rounded Rectangle 5"/>
          <p:cNvSpPr/>
          <p:nvPr/>
        </p:nvSpPr>
        <p:spPr>
          <a:xfrm>
            <a:off x="6687185" y="2545715"/>
            <a:ext cx="1318260" cy="10344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count process</a:t>
            </a:r>
            <a:endParaRPr lang="en-IN" altLang="en-US"/>
          </a:p>
        </p:txBody>
      </p:sp>
      <p:sp>
        <p:nvSpPr>
          <p:cNvPr id="7" name="Rounded Rectangle 6"/>
          <p:cNvSpPr/>
          <p:nvPr/>
        </p:nvSpPr>
        <p:spPr>
          <a:xfrm>
            <a:off x="1609090" y="2043430"/>
            <a:ext cx="1713865" cy="1004570"/>
          </a:xfrm>
          <a:prstGeom prst="roundRect">
            <a:avLst>
              <a:gd name="adj" fmla="val 8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if secret </a:t>
            </a:r>
            <a:endParaRPr lang="en-IN" altLang="en-US"/>
          </a:p>
        </p:txBody>
      </p:sp>
      <p:sp>
        <p:nvSpPr>
          <p:cNvPr id="8" name="Flowchart: Decision 7"/>
          <p:cNvSpPr/>
          <p:nvPr/>
        </p:nvSpPr>
        <p:spPr>
          <a:xfrm>
            <a:off x="2513965" y="3445510"/>
            <a:ext cx="1665605" cy="45593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false</a:t>
            </a:r>
            <a:endParaRPr lang="en-IN" altLang="en-US"/>
          </a:p>
        </p:txBody>
      </p:sp>
      <p:sp>
        <p:nvSpPr>
          <p:cNvPr id="10" name="Flowchart: Decision 9"/>
          <p:cNvSpPr/>
          <p:nvPr/>
        </p:nvSpPr>
        <p:spPr>
          <a:xfrm>
            <a:off x="934085" y="3445510"/>
            <a:ext cx="1349375" cy="45593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true</a:t>
            </a:r>
            <a:endParaRPr lang="en-IN" altLang="en-US"/>
          </a:p>
        </p:txBody>
      </p:sp>
      <p:sp>
        <p:nvSpPr>
          <p:cNvPr id="11" name="Rectangles 10"/>
          <p:cNvSpPr/>
          <p:nvPr/>
        </p:nvSpPr>
        <p:spPr>
          <a:xfrm>
            <a:off x="8251190" y="4097655"/>
            <a:ext cx="1880235" cy="1349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if =2  PROCESS</a:t>
            </a:r>
            <a:endParaRPr lang="en-IN" altLang="en-US"/>
          </a:p>
          <a:p>
            <a:pPr algn="ctr"/>
            <a:r>
              <a:rPr lang="en-IN" altLang="en-US"/>
              <a:t>secret image and message input</a:t>
            </a:r>
            <a:endParaRPr lang="en-IN" altLang="en-US"/>
          </a:p>
        </p:txBody>
      </p:sp>
      <p:sp>
        <p:nvSpPr>
          <p:cNvPr id="12" name="Rectangles 11"/>
          <p:cNvSpPr/>
          <p:nvPr/>
        </p:nvSpPr>
        <p:spPr>
          <a:xfrm>
            <a:off x="4896485" y="4097655"/>
            <a:ext cx="1625600" cy="1350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if =0</a:t>
            </a:r>
            <a:endParaRPr lang="en-IN" altLang="en-US"/>
          </a:p>
          <a:p>
            <a:pPr algn="ctr"/>
            <a:r>
              <a:rPr lang="en-IN" altLang="en-US"/>
              <a:t>throw no input </a:t>
            </a:r>
            <a:endParaRPr lang="en-IN" altLang="en-US"/>
          </a:p>
        </p:txBody>
      </p:sp>
      <p:sp>
        <p:nvSpPr>
          <p:cNvPr id="13" name="Rectangles 12"/>
          <p:cNvSpPr/>
          <p:nvPr/>
        </p:nvSpPr>
        <p:spPr>
          <a:xfrm>
            <a:off x="6687185" y="1624965"/>
            <a:ext cx="1318895" cy="720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check argprace</a:t>
            </a:r>
            <a:endParaRPr lang="en-IN" altLang="en-US"/>
          </a:p>
        </p:txBody>
      </p:sp>
      <p:cxnSp>
        <p:nvCxnSpPr>
          <p:cNvPr id="15" name="Straight Connector 14"/>
          <p:cNvCxnSpPr>
            <a:stCxn id="4" idx="3"/>
            <a:endCxn id="13" idx="1"/>
          </p:cNvCxnSpPr>
          <p:nvPr/>
        </p:nvCxnSpPr>
        <p:spPr>
          <a:xfrm>
            <a:off x="5801360" y="1985010"/>
            <a:ext cx="885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" idx="2"/>
            <a:endCxn id="6" idx="0"/>
          </p:cNvCxnSpPr>
          <p:nvPr/>
        </p:nvCxnSpPr>
        <p:spPr>
          <a:xfrm flipH="1">
            <a:off x="7346315" y="2345055"/>
            <a:ext cx="635" cy="200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0"/>
          </p:cNvCxnSpPr>
          <p:nvPr/>
        </p:nvCxnSpPr>
        <p:spPr>
          <a:xfrm flipV="1">
            <a:off x="7386955" y="3445510"/>
            <a:ext cx="13970" cy="652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1" idx="0"/>
            <a:endCxn id="8" idx="2"/>
          </p:cNvCxnSpPr>
          <p:nvPr/>
        </p:nvCxnSpPr>
        <p:spPr>
          <a:xfrm flipV="1">
            <a:off x="3347085" y="3901440"/>
            <a:ext cx="0" cy="35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0" idx="0"/>
            <a:endCxn id="10" idx="2"/>
          </p:cNvCxnSpPr>
          <p:nvPr/>
        </p:nvCxnSpPr>
        <p:spPr>
          <a:xfrm flipV="1">
            <a:off x="1608455" y="3901440"/>
            <a:ext cx="635" cy="927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2" idx="0"/>
          </p:cNvCxnSpPr>
          <p:nvPr/>
        </p:nvCxnSpPr>
        <p:spPr>
          <a:xfrm rot="16200000">
            <a:off x="6369685" y="3094355"/>
            <a:ext cx="342900" cy="16643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7261225" y="3759835"/>
            <a:ext cx="1846580" cy="3276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7" idx="1"/>
          </p:cNvCxnSpPr>
          <p:nvPr/>
        </p:nvCxnSpPr>
        <p:spPr>
          <a:xfrm flipV="1">
            <a:off x="1609090" y="2545715"/>
            <a:ext cx="0" cy="899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11" idx="2"/>
          </p:cNvCxnSpPr>
          <p:nvPr/>
        </p:nvCxnSpPr>
        <p:spPr>
          <a:xfrm flipV="1">
            <a:off x="4614545" y="5447030"/>
            <a:ext cx="4577080" cy="52895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7" idx="3"/>
          </p:cNvCxnSpPr>
          <p:nvPr/>
        </p:nvCxnSpPr>
        <p:spPr>
          <a:xfrm>
            <a:off x="3322955" y="2545715"/>
            <a:ext cx="1271270" cy="15640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s 29"/>
          <p:cNvSpPr/>
          <p:nvPr/>
        </p:nvSpPr>
        <p:spPr>
          <a:xfrm>
            <a:off x="812800" y="4829175"/>
            <a:ext cx="1591310" cy="720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create cipher-image</a:t>
            </a:r>
            <a:endParaRPr lang="en-IN" altLang="en-US"/>
          </a:p>
        </p:txBody>
      </p:sp>
      <p:sp>
        <p:nvSpPr>
          <p:cNvPr id="31" name="Rectangles 30"/>
          <p:cNvSpPr/>
          <p:nvPr/>
        </p:nvSpPr>
        <p:spPr>
          <a:xfrm>
            <a:off x="2555875" y="4257040"/>
            <a:ext cx="1581785" cy="720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create secret image</a:t>
            </a:r>
            <a:endParaRPr lang="en-IN" altLang="en-US"/>
          </a:p>
        </p:txBody>
      </p:sp>
      <p:cxnSp>
        <p:nvCxnSpPr>
          <p:cNvPr id="34" name="Elbow Connector 33"/>
          <p:cNvCxnSpPr>
            <a:stCxn id="31" idx="2"/>
            <a:endCxn id="30" idx="3"/>
          </p:cNvCxnSpPr>
          <p:nvPr/>
        </p:nvCxnSpPr>
        <p:spPr>
          <a:xfrm rot="5400000">
            <a:off x="2769553" y="4611688"/>
            <a:ext cx="212090" cy="94297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1" idx="3"/>
          </p:cNvCxnSpPr>
          <p:nvPr/>
        </p:nvCxnSpPr>
        <p:spPr>
          <a:xfrm flipH="1">
            <a:off x="3762375" y="4772660"/>
            <a:ext cx="6369050" cy="1527810"/>
          </a:xfrm>
          <a:prstGeom prst="bentConnector3">
            <a:avLst>
              <a:gd name="adj1" fmla="val -37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s 37"/>
          <p:cNvSpPr/>
          <p:nvPr/>
        </p:nvSpPr>
        <p:spPr>
          <a:xfrm>
            <a:off x="2777490" y="5772785"/>
            <a:ext cx="1136015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input message image</a:t>
            </a:r>
            <a:endParaRPr lang="en-IN" altLang="en-US"/>
          </a:p>
        </p:txBody>
      </p:sp>
      <p:cxnSp>
        <p:nvCxnSpPr>
          <p:cNvPr id="39" name="Elbow Connector 38"/>
          <p:cNvCxnSpPr>
            <a:stCxn id="38" idx="0"/>
          </p:cNvCxnSpPr>
          <p:nvPr/>
        </p:nvCxnSpPr>
        <p:spPr>
          <a:xfrm rot="16200000" flipV="1">
            <a:off x="2638425" y="5065395"/>
            <a:ext cx="577850" cy="83629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584065" y="3242310"/>
            <a:ext cx="10160" cy="2723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>
                <a:sym typeface="+mn-ea"/>
              </a:rPr>
              <a:t>Body diagram for decryption-code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4980305" y="2020570"/>
            <a:ext cx="1450975" cy="821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commmand</a:t>
            </a:r>
            <a:endParaRPr lang="en-IN" altLang="en-US"/>
          </a:p>
          <a:p>
            <a:pPr algn="ctr"/>
            <a:r>
              <a:rPr lang="en-IN" altLang="en-US"/>
              <a:t>display</a:t>
            </a:r>
            <a:endParaRPr lang="en-IN" altLang="en-US"/>
          </a:p>
        </p:txBody>
      </p:sp>
      <p:sp>
        <p:nvSpPr>
          <p:cNvPr id="5" name="Rectangles 4"/>
          <p:cNvSpPr/>
          <p:nvPr/>
        </p:nvSpPr>
        <p:spPr>
          <a:xfrm>
            <a:off x="7788910" y="4345940"/>
            <a:ext cx="1563370" cy="986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secret image</a:t>
            </a:r>
            <a:endParaRPr lang="en-IN" altLang="en-US"/>
          </a:p>
        </p:txBody>
      </p:sp>
      <p:sp>
        <p:nvSpPr>
          <p:cNvPr id="7" name="Rectangles 6"/>
          <p:cNvSpPr/>
          <p:nvPr/>
        </p:nvSpPr>
        <p:spPr>
          <a:xfrm>
            <a:off x="4889500" y="3039745"/>
            <a:ext cx="1652905" cy="1169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decryption</a:t>
            </a:r>
            <a:endParaRPr lang="en-IN" altLang="en-US"/>
          </a:p>
        </p:txBody>
      </p:sp>
      <p:sp>
        <p:nvSpPr>
          <p:cNvPr id="8" name="Rectangles 7"/>
          <p:cNvSpPr/>
          <p:nvPr/>
        </p:nvSpPr>
        <p:spPr>
          <a:xfrm>
            <a:off x="4930140" y="4345940"/>
            <a:ext cx="1563370" cy="984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 cipher image</a:t>
            </a:r>
            <a:endParaRPr lang="en-IN" altLang="en-US"/>
          </a:p>
        </p:txBody>
      </p:sp>
      <p:cxnSp>
        <p:nvCxnSpPr>
          <p:cNvPr id="9" name="Straight Connector 8"/>
          <p:cNvCxnSpPr>
            <a:stCxn id="8" idx="3"/>
            <a:endCxn id="5" idx="1"/>
          </p:cNvCxnSpPr>
          <p:nvPr/>
        </p:nvCxnSpPr>
        <p:spPr>
          <a:xfrm>
            <a:off x="6493510" y="4838700"/>
            <a:ext cx="1295400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  <a:endCxn id="8" idx="0"/>
          </p:cNvCxnSpPr>
          <p:nvPr/>
        </p:nvCxnSpPr>
        <p:spPr>
          <a:xfrm flipH="1">
            <a:off x="5711825" y="4208780"/>
            <a:ext cx="4445" cy="137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2"/>
            <a:endCxn id="7" idx="0"/>
          </p:cNvCxnSpPr>
          <p:nvPr/>
        </p:nvCxnSpPr>
        <p:spPr>
          <a:xfrm>
            <a:off x="5706110" y="2842260"/>
            <a:ext cx="10160" cy="197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5" idx="0"/>
          </p:cNvCxnSpPr>
          <p:nvPr/>
        </p:nvCxnSpPr>
        <p:spPr>
          <a:xfrm flipV="1">
            <a:off x="5718810" y="5157470"/>
            <a:ext cx="14605" cy="471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s 14"/>
          <p:cNvSpPr/>
          <p:nvPr/>
        </p:nvSpPr>
        <p:spPr>
          <a:xfrm>
            <a:off x="4895215" y="5629275"/>
            <a:ext cx="1646555" cy="904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message image(after decryption)</a:t>
            </a:r>
            <a:endParaRPr lang="en-IN" altLang="en-US"/>
          </a:p>
        </p:txBody>
      </p:sp>
      <p:sp>
        <p:nvSpPr>
          <p:cNvPr id="16" name="Rectangles 15"/>
          <p:cNvSpPr/>
          <p:nvPr/>
        </p:nvSpPr>
        <p:spPr>
          <a:xfrm>
            <a:off x="7788910" y="4345940"/>
            <a:ext cx="1563370" cy="1181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secret image</a:t>
            </a:r>
            <a:endParaRPr lang="en-I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749935" y="567690"/>
            <a:ext cx="8975725" cy="706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altLang="en-US"/>
              <a:t>Body diagram for Arnold's cat map-code</a:t>
            </a:r>
            <a:endParaRPr lang="en-IN" altLang="en-US"/>
          </a:p>
        </p:txBody>
      </p:sp>
      <p:sp>
        <p:nvSpPr>
          <p:cNvPr id="5" name="Rectangles 4"/>
          <p:cNvSpPr/>
          <p:nvPr/>
        </p:nvSpPr>
        <p:spPr>
          <a:xfrm>
            <a:off x="5653405" y="1456690"/>
            <a:ext cx="854075" cy="217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RUN</a:t>
            </a:r>
            <a:endParaRPr lang="en-IN" altLang="en-US"/>
          </a:p>
        </p:txBody>
      </p:sp>
      <p:sp>
        <p:nvSpPr>
          <p:cNvPr id="9" name="Flowchart: Decision 8"/>
          <p:cNvSpPr/>
          <p:nvPr/>
        </p:nvSpPr>
        <p:spPr>
          <a:xfrm>
            <a:off x="4995545" y="3816350"/>
            <a:ext cx="2208530" cy="63944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encrypt image</a:t>
            </a:r>
            <a:endParaRPr lang="en-IN" altLang="en-US"/>
          </a:p>
        </p:txBody>
      </p:sp>
      <p:sp>
        <p:nvSpPr>
          <p:cNvPr id="10" name="Flowchart: Decision 9"/>
          <p:cNvSpPr/>
          <p:nvPr/>
        </p:nvSpPr>
        <p:spPr>
          <a:xfrm>
            <a:off x="5076190" y="5234940"/>
            <a:ext cx="2072640" cy="99250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>
                <a:sym typeface="+mn-ea"/>
              </a:rPr>
              <a:t>decrypt image</a:t>
            </a:r>
            <a:endParaRPr lang="en-IN" altLang="en-US"/>
          </a:p>
        </p:txBody>
      </p:sp>
      <p:cxnSp>
        <p:nvCxnSpPr>
          <p:cNvPr id="19" name="Straight Connector 18"/>
          <p:cNvCxnSpPr>
            <a:stCxn id="32" idx="0"/>
            <a:endCxn id="9" idx="2"/>
          </p:cNvCxnSpPr>
          <p:nvPr/>
        </p:nvCxnSpPr>
        <p:spPr>
          <a:xfrm flipV="1">
            <a:off x="6099810" y="4455795"/>
            <a:ext cx="0" cy="191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0"/>
            <a:endCxn id="35" idx="2"/>
          </p:cNvCxnSpPr>
          <p:nvPr/>
        </p:nvCxnSpPr>
        <p:spPr>
          <a:xfrm flipH="1" flipV="1">
            <a:off x="6096000" y="3624580"/>
            <a:ext cx="3810" cy="191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5192395" y="4646930"/>
            <a:ext cx="1814830" cy="304800"/>
          </a:xfrm>
          <a:prstGeom prst="roundRect">
            <a:avLst>
              <a:gd name="adj" fmla="val 8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decryption</a:t>
            </a:r>
            <a:endParaRPr lang="en-IN" altLang="en-US"/>
          </a:p>
        </p:txBody>
      </p:sp>
      <p:sp>
        <p:nvSpPr>
          <p:cNvPr id="33" name="Rounded Rectangle 32"/>
          <p:cNvSpPr/>
          <p:nvPr/>
        </p:nvSpPr>
        <p:spPr>
          <a:xfrm>
            <a:off x="3597910" y="2828290"/>
            <a:ext cx="4959350" cy="344170"/>
          </a:xfrm>
          <a:prstGeom prst="roundRect">
            <a:avLst>
              <a:gd name="adj" fmla="val 8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Arnold cat transform </a:t>
            </a:r>
            <a:endParaRPr lang="en-IN" altLang="en-US"/>
          </a:p>
        </p:txBody>
      </p:sp>
      <p:sp>
        <p:nvSpPr>
          <p:cNvPr id="35" name="Rounded Rectangle 34"/>
          <p:cNvSpPr/>
          <p:nvPr/>
        </p:nvSpPr>
        <p:spPr>
          <a:xfrm>
            <a:off x="4995545" y="3383915"/>
            <a:ext cx="2200275" cy="240665"/>
          </a:xfrm>
          <a:prstGeom prst="roundRect">
            <a:avLst>
              <a:gd name="adj" fmla="val 8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encryption</a:t>
            </a:r>
            <a:endParaRPr lang="en-IN" altLang="en-US"/>
          </a:p>
        </p:txBody>
      </p:sp>
      <p:sp>
        <p:nvSpPr>
          <p:cNvPr id="36" name="Rounded Rectangle 35"/>
          <p:cNvSpPr/>
          <p:nvPr/>
        </p:nvSpPr>
        <p:spPr>
          <a:xfrm>
            <a:off x="5692775" y="2457450"/>
            <a:ext cx="805815" cy="205740"/>
          </a:xfrm>
          <a:prstGeom prst="roundRect">
            <a:avLst>
              <a:gd name="adj" fmla="val 8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key</a:t>
            </a:r>
            <a:endParaRPr lang="en-IN" altLang="en-US"/>
          </a:p>
        </p:txBody>
      </p:sp>
      <p:sp>
        <p:nvSpPr>
          <p:cNvPr id="40" name="Rounded Rectangle 39"/>
          <p:cNvSpPr/>
          <p:nvPr/>
        </p:nvSpPr>
        <p:spPr>
          <a:xfrm>
            <a:off x="5007610" y="1941830"/>
            <a:ext cx="2177415" cy="219710"/>
          </a:xfrm>
          <a:prstGeom prst="roundRect">
            <a:avLst>
              <a:gd name="adj" fmla="val 8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download image </a:t>
            </a:r>
            <a:endParaRPr lang="en-IN" altLang="en-US"/>
          </a:p>
        </p:txBody>
      </p:sp>
      <p:cxnSp>
        <p:nvCxnSpPr>
          <p:cNvPr id="42" name="Straight Connector 41"/>
          <p:cNvCxnSpPr>
            <a:endCxn id="40" idx="2"/>
          </p:cNvCxnSpPr>
          <p:nvPr/>
        </p:nvCxnSpPr>
        <p:spPr>
          <a:xfrm flipH="1" flipV="1">
            <a:off x="6096635" y="2161540"/>
            <a:ext cx="8890" cy="295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36" idx="2"/>
          </p:cNvCxnSpPr>
          <p:nvPr/>
        </p:nvCxnSpPr>
        <p:spPr>
          <a:xfrm flipH="1" flipV="1">
            <a:off x="6096000" y="2663190"/>
            <a:ext cx="9525" cy="179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5" idx="0"/>
            <a:endCxn id="33" idx="2"/>
          </p:cNvCxnSpPr>
          <p:nvPr/>
        </p:nvCxnSpPr>
        <p:spPr>
          <a:xfrm flipH="1" flipV="1">
            <a:off x="6077585" y="3172460"/>
            <a:ext cx="18415" cy="211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5" idx="2"/>
          </p:cNvCxnSpPr>
          <p:nvPr/>
        </p:nvCxnSpPr>
        <p:spPr>
          <a:xfrm flipV="1">
            <a:off x="6075045" y="1673860"/>
            <a:ext cx="5715" cy="316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3" idx="1"/>
            <a:endCxn id="10" idx="1"/>
          </p:cNvCxnSpPr>
          <p:nvPr/>
        </p:nvCxnSpPr>
        <p:spPr>
          <a:xfrm rot="10800000" flipH="1" flipV="1">
            <a:off x="3597910" y="2999740"/>
            <a:ext cx="1478280" cy="2731135"/>
          </a:xfrm>
          <a:prstGeom prst="bentConnector3">
            <a:avLst>
              <a:gd name="adj1" fmla="val -1610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32" idx="3"/>
            <a:endCxn id="33" idx="3"/>
          </p:cNvCxnSpPr>
          <p:nvPr/>
        </p:nvCxnSpPr>
        <p:spPr>
          <a:xfrm flipV="1">
            <a:off x="7007225" y="3000375"/>
            <a:ext cx="1550035" cy="1798955"/>
          </a:xfrm>
          <a:prstGeom prst="bentConnector3">
            <a:avLst>
              <a:gd name="adj1" fmla="val 11536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refrence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https://www.researchgate.net/publication/309463059_Arnold's_Cat_Map_Algorithm_in_Digital_Image_Encryption</a:t>
            </a:r>
            <a:endParaRPr lang="en-US"/>
          </a:p>
          <a:p>
            <a:r>
              <a:rPr lang="en-US"/>
              <a:t>https://en.wikipedia.org/wiki/Visual_cryptography#:~:text=Visual%20cryptography%20is%20a%20cryptographic,appears%20as%20a%20visual%20image.&amp;text=But%20if%20one%20of%20the,can%20be%20increased%20to%20100%25.</a:t>
            </a:r>
            <a:endParaRPr lang="en-US"/>
          </a:p>
          <a:p>
            <a:r>
              <a:rPr lang="en-US"/>
              <a:t>https://www.cs.cmu.edu/~efros/courses/LBMV07/Papers/tu-ijcv-05.pdf</a:t>
            </a:r>
            <a:endParaRPr lang="en-US"/>
          </a:p>
          <a:p>
            <a:r>
              <a:rPr lang="en-US"/>
              <a:t>https://www.sciencedirect.com/science/article/abs/pii/S0167865505002734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组合 7"/>
          <p:cNvGrpSpPr/>
          <p:nvPr/>
        </p:nvGrpSpPr>
        <p:grpSpPr>
          <a:xfrm>
            <a:off x="0" y="4641850"/>
            <a:ext cx="12192000" cy="2216150"/>
            <a:chOff x="0" y="1955800"/>
            <a:chExt cx="12192000" cy="4902200"/>
          </a:xfrm>
        </p:grpSpPr>
        <p:sp>
          <p:nvSpPr>
            <p:cNvPr id="5" name="直角三角形 4"/>
            <p:cNvSpPr/>
            <p:nvPr/>
          </p:nvSpPr>
          <p:spPr>
            <a:xfrm>
              <a:off x="0" y="3962400"/>
              <a:ext cx="12192000" cy="2895600"/>
            </a:xfrm>
            <a:prstGeom prst="rtTriangle">
              <a:avLst/>
            </a:prstGeom>
            <a:solidFill>
              <a:srgbClr val="07AF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>
              <a:off x="3644900" y="-1689100"/>
              <a:ext cx="4902200" cy="12192000"/>
            </a:xfrm>
            <a:prstGeom prst="triangle">
              <a:avLst>
                <a:gd name="adj" fmla="val 58808"/>
              </a:avLst>
            </a:prstGeom>
            <a:solidFill>
              <a:srgbClr val="0C4E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1749" name="组合 13"/>
          <p:cNvGrpSpPr/>
          <p:nvPr/>
        </p:nvGrpSpPr>
        <p:grpSpPr>
          <a:xfrm>
            <a:off x="0" y="4730750"/>
            <a:ext cx="1582738" cy="1866900"/>
            <a:chOff x="-1582697" y="2594940"/>
            <a:chExt cx="1582697" cy="1866708"/>
          </a:xfrm>
        </p:grpSpPr>
        <p:sp>
          <p:nvSpPr>
            <p:cNvPr id="13" name="矩形 12"/>
            <p:cNvSpPr/>
            <p:nvPr/>
          </p:nvSpPr>
          <p:spPr>
            <a:xfrm>
              <a:off x="-1582697" y="3053922"/>
              <a:ext cx="791348" cy="1407726"/>
            </a:xfrm>
            <a:custGeom>
              <a:avLst/>
              <a:gdLst>
                <a:gd name="connsiteX0" fmla="*/ 0 w 791348"/>
                <a:gd name="connsiteY0" fmla="*/ 0 h 1407726"/>
                <a:gd name="connsiteX1" fmla="*/ 791348 w 791348"/>
                <a:gd name="connsiteY1" fmla="*/ 0 h 1407726"/>
                <a:gd name="connsiteX2" fmla="*/ 791348 w 791348"/>
                <a:gd name="connsiteY2" fmla="*/ 1407726 h 1407726"/>
                <a:gd name="connsiteX3" fmla="*/ 0 w 791348"/>
                <a:gd name="connsiteY3" fmla="*/ 1407726 h 1407726"/>
                <a:gd name="connsiteX4" fmla="*/ 0 w 791348"/>
                <a:gd name="connsiteY4" fmla="*/ 0 h 1407726"/>
                <a:gd name="connsiteX0-1" fmla="*/ 0 w 791348"/>
                <a:gd name="connsiteY0-2" fmla="*/ 0 h 1407726"/>
                <a:gd name="connsiteX1-3" fmla="*/ 791348 w 791348"/>
                <a:gd name="connsiteY1-4" fmla="*/ 0 h 1407726"/>
                <a:gd name="connsiteX2-5" fmla="*/ 791348 w 791348"/>
                <a:gd name="connsiteY2-6" fmla="*/ 1407726 h 1407726"/>
                <a:gd name="connsiteX3-7" fmla="*/ 0 w 791348"/>
                <a:gd name="connsiteY3-8" fmla="*/ 1026726 h 1407726"/>
                <a:gd name="connsiteX4-9" fmla="*/ 0 w 791348"/>
                <a:gd name="connsiteY4-10" fmla="*/ 0 h 1407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91348" h="1407726">
                  <a:moveTo>
                    <a:pt x="0" y="0"/>
                  </a:moveTo>
                  <a:lnTo>
                    <a:pt x="791348" y="0"/>
                  </a:lnTo>
                  <a:lnTo>
                    <a:pt x="791348" y="1407726"/>
                  </a:lnTo>
                  <a:lnTo>
                    <a:pt x="0" y="1026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751" name="组合 10"/>
            <p:cNvGrpSpPr/>
            <p:nvPr/>
          </p:nvGrpSpPr>
          <p:grpSpPr>
            <a:xfrm>
              <a:off x="-1582697" y="2594940"/>
              <a:ext cx="1582697" cy="917964"/>
              <a:chOff x="-131141" y="3340292"/>
              <a:chExt cx="1582697" cy="917964"/>
            </a:xfrm>
          </p:grpSpPr>
          <p:sp>
            <p:nvSpPr>
              <p:cNvPr id="9" name="等腰三角形 8"/>
              <p:cNvSpPr/>
              <p:nvPr/>
            </p:nvSpPr>
            <p:spPr>
              <a:xfrm rot="5400000">
                <a:off x="596900" y="3403600"/>
                <a:ext cx="917964" cy="791348"/>
              </a:xfrm>
              <a:prstGeom prst="triangle">
                <a:avLst/>
              </a:prstGeom>
              <a:solidFill>
                <a:srgbClr val="E78B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" name="等腰三角形 9"/>
              <p:cNvSpPr/>
              <p:nvPr/>
            </p:nvSpPr>
            <p:spPr>
              <a:xfrm rot="16200000" flipH="1">
                <a:off x="-194449" y="3403600"/>
                <a:ext cx="917964" cy="791348"/>
              </a:xfrm>
              <a:prstGeom prst="triangle">
                <a:avLst/>
              </a:prstGeom>
              <a:solidFill>
                <a:srgbClr val="90C1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1754" name="组合 22"/>
          <p:cNvGrpSpPr/>
          <p:nvPr/>
        </p:nvGrpSpPr>
        <p:grpSpPr>
          <a:xfrm rot="-273537">
            <a:off x="10869613" y="4151313"/>
            <a:ext cx="1101725" cy="1101725"/>
            <a:chOff x="3830832" y="698500"/>
            <a:chExt cx="1634736" cy="1634736"/>
          </a:xfrm>
        </p:grpSpPr>
        <p:sp>
          <p:nvSpPr>
            <p:cNvPr id="18" name="直角三角形 17"/>
            <p:cNvSpPr/>
            <p:nvPr/>
          </p:nvSpPr>
          <p:spPr>
            <a:xfrm>
              <a:off x="4648200" y="698500"/>
              <a:ext cx="817368" cy="817368"/>
            </a:xfrm>
            <a:prstGeom prst="rtTriangle">
              <a:avLst/>
            </a:prstGeom>
            <a:solidFill>
              <a:srgbClr val="90C1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直角三角形 18"/>
            <p:cNvSpPr/>
            <p:nvPr/>
          </p:nvSpPr>
          <p:spPr>
            <a:xfrm flipH="1">
              <a:off x="3830832" y="698500"/>
              <a:ext cx="817368" cy="817368"/>
            </a:xfrm>
            <a:prstGeom prst="rtTriangle">
              <a:avLst/>
            </a:prstGeom>
            <a:solidFill>
              <a:srgbClr val="1FA7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757" name="组合 21"/>
            <p:cNvGrpSpPr/>
            <p:nvPr/>
          </p:nvGrpSpPr>
          <p:grpSpPr>
            <a:xfrm>
              <a:off x="3830832" y="1515868"/>
              <a:ext cx="1634736" cy="817368"/>
              <a:chOff x="3896095" y="1638745"/>
              <a:chExt cx="1634736" cy="817368"/>
            </a:xfrm>
          </p:grpSpPr>
          <p:sp>
            <p:nvSpPr>
              <p:cNvPr id="20" name="直角三角形 19"/>
              <p:cNvSpPr/>
              <p:nvPr/>
            </p:nvSpPr>
            <p:spPr>
              <a:xfrm flipV="1">
                <a:off x="4713463" y="1638745"/>
                <a:ext cx="817368" cy="817368"/>
              </a:xfrm>
              <a:prstGeom prst="rtTriangle">
                <a:avLst/>
              </a:prstGeom>
              <a:solidFill>
                <a:srgbClr val="1B98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直角三角形 20"/>
              <p:cNvSpPr/>
              <p:nvPr/>
            </p:nvSpPr>
            <p:spPr>
              <a:xfrm flipH="1" flipV="1">
                <a:off x="3896095" y="1638745"/>
                <a:ext cx="817368" cy="817368"/>
              </a:xfrm>
              <a:prstGeom prst="rtTriangle">
                <a:avLst/>
              </a:prstGeom>
              <a:solidFill>
                <a:srgbClr val="6CDA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31768" name="文本框 57"/>
          <p:cNvSpPr txBox="1"/>
          <p:nvPr/>
        </p:nvSpPr>
        <p:spPr>
          <a:xfrm>
            <a:off x="2880360" y="2921635"/>
            <a:ext cx="611060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en-US" altLang="zh-CN" sz="6000" b="1" dirty="0">
                <a:solidFill>
                  <a:srgbClr val="0DB1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</a:t>
            </a:r>
            <a:endParaRPr lang="en-US" altLang="zh-CN" sz="6000" b="1" dirty="0">
              <a:solidFill>
                <a:srgbClr val="0DB1C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592138"/>
          </a:xfrm>
          <a:prstGeom prst="rect">
            <a:avLst/>
          </a:prstGeom>
          <a:solidFill>
            <a:srgbClr val="0D51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242" name="组合 8"/>
          <p:cNvGrpSpPr/>
          <p:nvPr/>
        </p:nvGrpSpPr>
        <p:grpSpPr>
          <a:xfrm>
            <a:off x="11099800" y="128588"/>
            <a:ext cx="806450" cy="336550"/>
            <a:chOff x="603250" y="1054101"/>
            <a:chExt cx="1951038" cy="812800"/>
          </a:xfrm>
        </p:grpSpPr>
        <p:sp>
          <p:nvSpPr>
            <p:cNvPr id="10243" name="Freeform 5"/>
            <p:cNvSpPr/>
            <p:nvPr/>
          </p:nvSpPr>
          <p:spPr>
            <a:xfrm>
              <a:off x="2365375" y="1431926"/>
              <a:ext cx="188913" cy="407988"/>
            </a:xfrm>
            <a:custGeom>
              <a:avLst/>
              <a:gdLst/>
              <a:ahLst/>
              <a:cxnLst>
                <a:cxn ang="0">
                  <a:pos x="43180" y="187332"/>
                </a:cxn>
                <a:cxn ang="0">
                  <a:pos x="41381" y="187332"/>
                </a:cxn>
                <a:cxn ang="0">
                  <a:pos x="41381" y="406187"/>
                </a:cxn>
                <a:cxn ang="0">
                  <a:pos x="0" y="407988"/>
                </a:cxn>
                <a:cxn ang="0">
                  <a:pos x="0" y="187332"/>
                </a:cxn>
                <a:cxn ang="0">
                  <a:pos x="0" y="183730"/>
                </a:cxn>
                <a:cxn ang="0">
                  <a:pos x="0" y="147704"/>
                </a:cxn>
                <a:cxn ang="0">
                  <a:pos x="188913" y="0"/>
                </a:cxn>
                <a:cxn ang="0">
                  <a:pos x="188913" y="49535"/>
                </a:cxn>
                <a:cxn ang="0">
                  <a:pos x="43180" y="187332"/>
                </a:cxn>
              </a:cxnLst>
              <a:rect l="0" t="0" r="0" b="0"/>
              <a:pathLst>
                <a:path w="210" h="453">
                  <a:moveTo>
                    <a:pt x="48" y="208"/>
                  </a:moveTo>
                  <a:cubicBezTo>
                    <a:pt x="46" y="208"/>
                    <a:pt x="46" y="208"/>
                    <a:pt x="46" y="208"/>
                  </a:cubicBezTo>
                  <a:cubicBezTo>
                    <a:pt x="46" y="451"/>
                    <a:pt x="46" y="451"/>
                    <a:pt x="46" y="451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4" y="70"/>
                    <a:pt x="109" y="0"/>
                    <a:pt x="210" y="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125" y="57"/>
                    <a:pt x="56" y="123"/>
                    <a:pt x="48" y="20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4" name="Freeform 6"/>
            <p:cNvSpPr/>
            <p:nvPr/>
          </p:nvSpPr>
          <p:spPr>
            <a:xfrm>
              <a:off x="2466975" y="1135063"/>
              <a:ext cx="71438" cy="231775"/>
            </a:xfrm>
            <a:custGeom>
              <a:avLst/>
              <a:gdLst/>
              <a:ahLst/>
              <a:cxnLst>
                <a:cxn ang="0">
                  <a:pos x="0" y="166195"/>
                </a:cxn>
                <a:cxn ang="0">
                  <a:pos x="0" y="166195"/>
                </a:cxn>
                <a:cxn ang="0">
                  <a:pos x="0" y="0"/>
                </a:cxn>
                <a:cxn ang="0">
                  <a:pos x="18990" y="0"/>
                </a:cxn>
                <a:cxn ang="0">
                  <a:pos x="18990" y="167094"/>
                </a:cxn>
                <a:cxn ang="0">
                  <a:pos x="71438" y="215605"/>
                </a:cxn>
                <a:cxn ang="0">
                  <a:pos x="71438" y="231775"/>
                </a:cxn>
                <a:cxn ang="0">
                  <a:pos x="68725" y="231775"/>
                </a:cxn>
                <a:cxn ang="0">
                  <a:pos x="0" y="166195"/>
                </a:cxn>
              </a:cxnLst>
              <a:rect l="0" t="0" r="0" b="0"/>
              <a:pathLst>
                <a:path w="79" h="258">
                  <a:moveTo>
                    <a:pt x="0" y="185"/>
                  </a:moveTo>
                  <a:cubicBezTo>
                    <a:pt x="0" y="185"/>
                    <a:pt x="0" y="185"/>
                    <a:pt x="0" y="1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24" y="216"/>
                    <a:pt x="48" y="240"/>
                    <a:pt x="79" y="240"/>
                  </a:cubicBezTo>
                  <a:cubicBezTo>
                    <a:pt x="79" y="258"/>
                    <a:pt x="79" y="258"/>
                    <a:pt x="79" y="258"/>
                  </a:cubicBezTo>
                  <a:cubicBezTo>
                    <a:pt x="78" y="258"/>
                    <a:pt x="77" y="258"/>
                    <a:pt x="76" y="258"/>
                  </a:cubicBezTo>
                  <a:cubicBezTo>
                    <a:pt x="35" y="258"/>
                    <a:pt x="1" y="226"/>
                    <a:pt x="0" y="18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5" name="Freeform 7"/>
            <p:cNvSpPr/>
            <p:nvPr/>
          </p:nvSpPr>
          <p:spPr>
            <a:xfrm>
              <a:off x="2332038" y="1135063"/>
              <a:ext cx="69850" cy="231775"/>
            </a:xfrm>
            <a:custGeom>
              <a:avLst/>
              <a:gdLst/>
              <a:ahLst/>
              <a:cxnLst>
                <a:cxn ang="0">
                  <a:pos x="69850" y="168890"/>
                </a:cxn>
                <a:cxn ang="0">
                  <a:pos x="69850" y="168890"/>
                </a:cxn>
                <a:cxn ang="0">
                  <a:pos x="2653" y="231775"/>
                </a:cxn>
                <a:cxn ang="0">
                  <a:pos x="0" y="231775"/>
                </a:cxn>
                <a:cxn ang="0">
                  <a:pos x="0" y="215605"/>
                </a:cxn>
                <a:cxn ang="0">
                  <a:pos x="50398" y="167094"/>
                </a:cxn>
                <a:cxn ang="0">
                  <a:pos x="50398" y="0"/>
                </a:cxn>
                <a:cxn ang="0">
                  <a:pos x="69850" y="0"/>
                </a:cxn>
                <a:cxn ang="0">
                  <a:pos x="69850" y="166195"/>
                </a:cxn>
                <a:cxn ang="0">
                  <a:pos x="69850" y="166195"/>
                </a:cxn>
                <a:cxn ang="0">
                  <a:pos x="69850" y="167094"/>
                </a:cxn>
                <a:cxn ang="0">
                  <a:pos x="69850" y="168890"/>
                </a:cxn>
              </a:cxnLst>
              <a:rect l="0" t="0" r="0" b="0"/>
              <a:pathLst>
                <a:path w="79" h="258">
                  <a:moveTo>
                    <a:pt x="79" y="188"/>
                  </a:moveTo>
                  <a:cubicBezTo>
                    <a:pt x="79" y="188"/>
                    <a:pt x="79" y="188"/>
                    <a:pt x="79" y="188"/>
                  </a:cubicBezTo>
                  <a:cubicBezTo>
                    <a:pt x="76" y="227"/>
                    <a:pt x="44" y="258"/>
                    <a:pt x="3" y="258"/>
                  </a:cubicBezTo>
                  <a:cubicBezTo>
                    <a:pt x="2" y="258"/>
                    <a:pt x="1" y="258"/>
                    <a:pt x="0" y="258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30" y="240"/>
                    <a:pt x="55" y="216"/>
                    <a:pt x="57" y="186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6"/>
                    <a:pt x="79" y="186"/>
                    <a:pt x="79" y="186"/>
                  </a:cubicBezTo>
                  <a:lnTo>
                    <a:pt x="79" y="18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6" name="Freeform 8"/>
            <p:cNvSpPr>
              <a:spLocks noEditPoints="1"/>
            </p:cNvSpPr>
            <p:nvPr/>
          </p:nvSpPr>
          <p:spPr>
            <a:xfrm>
              <a:off x="1925638" y="1417638"/>
              <a:ext cx="430213" cy="449263"/>
            </a:xfrm>
            <a:custGeom>
              <a:avLst/>
              <a:gdLst/>
              <a:ahLst/>
              <a:cxnLst>
                <a:cxn ang="0">
                  <a:pos x="416713" y="190350"/>
                </a:cxn>
                <a:cxn ang="0">
                  <a:pos x="368111" y="198470"/>
                </a:cxn>
                <a:cxn ang="0">
                  <a:pos x="297009" y="352735"/>
                </a:cxn>
                <a:cxn ang="0">
                  <a:pos x="97203" y="299509"/>
                </a:cxn>
                <a:cxn ang="0">
                  <a:pos x="375311" y="138027"/>
                </a:cxn>
                <a:cxn ang="0">
                  <a:pos x="375311" y="138027"/>
                </a:cxn>
                <a:cxn ang="0">
                  <a:pos x="394212" y="127201"/>
                </a:cxn>
                <a:cxn ang="0">
                  <a:pos x="393312" y="126299"/>
                </a:cxn>
                <a:cxn ang="0">
                  <a:pos x="126004" y="54128"/>
                </a:cxn>
                <a:cxn ang="0">
                  <a:pos x="54002" y="322964"/>
                </a:cxn>
                <a:cxn ang="0">
                  <a:pos x="321310" y="394233"/>
                </a:cxn>
                <a:cxn ang="0">
                  <a:pos x="416713" y="190350"/>
                </a:cxn>
                <a:cxn ang="0">
                  <a:pos x="78302" y="247185"/>
                </a:cxn>
                <a:cxn ang="0">
                  <a:pos x="150305" y="97431"/>
                </a:cxn>
                <a:cxn ang="0">
                  <a:pos x="315010" y="110060"/>
                </a:cxn>
                <a:cxn ang="0">
                  <a:pos x="78302" y="247185"/>
                </a:cxn>
              </a:cxnLst>
              <a:rect l="0" t="0" r="0" b="0"/>
              <a:pathLst>
                <a:path w="478" h="498">
                  <a:moveTo>
                    <a:pt x="463" y="211"/>
                  </a:moveTo>
                  <a:cubicBezTo>
                    <a:pt x="409" y="220"/>
                    <a:pt x="409" y="220"/>
                    <a:pt x="409" y="220"/>
                  </a:cubicBezTo>
                  <a:cubicBezTo>
                    <a:pt x="421" y="286"/>
                    <a:pt x="392" y="356"/>
                    <a:pt x="330" y="391"/>
                  </a:cubicBezTo>
                  <a:cubicBezTo>
                    <a:pt x="252" y="436"/>
                    <a:pt x="153" y="410"/>
                    <a:pt x="108" y="332"/>
                  </a:cubicBezTo>
                  <a:cubicBezTo>
                    <a:pt x="417" y="153"/>
                    <a:pt x="417" y="153"/>
                    <a:pt x="417" y="153"/>
                  </a:cubicBezTo>
                  <a:cubicBezTo>
                    <a:pt x="417" y="153"/>
                    <a:pt x="417" y="153"/>
                    <a:pt x="417" y="153"/>
                  </a:cubicBezTo>
                  <a:cubicBezTo>
                    <a:pt x="438" y="141"/>
                    <a:pt x="438" y="141"/>
                    <a:pt x="438" y="141"/>
                  </a:cubicBezTo>
                  <a:cubicBezTo>
                    <a:pt x="437" y="141"/>
                    <a:pt x="437" y="140"/>
                    <a:pt x="437" y="140"/>
                  </a:cubicBezTo>
                  <a:cubicBezTo>
                    <a:pt x="377" y="35"/>
                    <a:pt x="244" y="0"/>
                    <a:pt x="140" y="60"/>
                  </a:cubicBezTo>
                  <a:cubicBezTo>
                    <a:pt x="35" y="120"/>
                    <a:pt x="0" y="253"/>
                    <a:pt x="60" y="358"/>
                  </a:cubicBezTo>
                  <a:cubicBezTo>
                    <a:pt x="120" y="462"/>
                    <a:pt x="253" y="498"/>
                    <a:pt x="357" y="437"/>
                  </a:cubicBezTo>
                  <a:cubicBezTo>
                    <a:pt x="439" y="390"/>
                    <a:pt x="478" y="299"/>
                    <a:pt x="463" y="211"/>
                  </a:cubicBezTo>
                  <a:close/>
                  <a:moveTo>
                    <a:pt x="87" y="274"/>
                  </a:moveTo>
                  <a:cubicBezTo>
                    <a:pt x="78" y="209"/>
                    <a:pt x="107" y="142"/>
                    <a:pt x="167" y="108"/>
                  </a:cubicBezTo>
                  <a:cubicBezTo>
                    <a:pt x="227" y="73"/>
                    <a:pt x="299" y="81"/>
                    <a:pt x="350" y="122"/>
                  </a:cubicBezTo>
                  <a:lnTo>
                    <a:pt x="87" y="2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7" name="Freeform 9"/>
            <p:cNvSpPr/>
            <p:nvPr/>
          </p:nvSpPr>
          <p:spPr>
            <a:xfrm>
              <a:off x="2073275" y="1250951"/>
              <a:ext cx="225425" cy="115888"/>
            </a:xfrm>
            <a:custGeom>
              <a:avLst/>
              <a:gdLst/>
              <a:ahLst/>
              <a:cxnLst>
                <a:cxn ang="0">
                  <a:pos x="154475" y="52512"/>
                </a:cxn>
                <a:cxn ang="0">
                  <a:pos x="154475" y="52512"/>
                </a:cxn>
                <a:cxn ang="0">
                  <a:pos x="154475" y="50701"/>
                </a:cxn>
                <a:cxn ang="0">
                  <a:pos x="154475" y="49796"/>
                </a:cxn>
                <a:cxn ang="0">
                  <a:pos x="154475" y="49796"/>
                </a:cxn>
                <a:cxn ang="0">
                  <a:pos x="154475" y="19918"/>
                </a:cxn>
                <a:cxn ang="0">
                  <a:pos x="70950" y="19918"/>
                </a:cxn>
                <a:cxn ang="0">
                  <a:pos x="70950" y="49796"/>
                </a:cxn>
                <a:cxn ang="0">
                  <a:pos x="70950" y="49796"/>
                </a:cxn>
                <a:cxn ang="0">
                  <a:pos x="70950" y="50701"/>
                </a:cxn>
                <a:cxn ang="0">
                  <a:pos x="70950" y="52512"/>
                </a:cxn>
                <a:cxn ang="0">
                  <a:pos x="70950" y="52512"/>
                </a:cxn>
                <a:cxn ang="0">
                  <a:pos x="2694" y="115888"/>
                </a:cxn>
                <a:cxn ang="0">
                  <a:pos x="0" y="115888"/>
                </a:cxn>
                <a:cxn ang="0">
                  <a:pos x="0" y="99591"/>
                </a:cxn>
                <a:cxn ang="0">
                  <a:pos x="51192" y="50701"/>
                </a:cxn>
                <a:cxn ang="0">
                  <a:pos x="51192" y="19918"/>
                </a:cxn>
                <a:cxn ang="0">
                  <a:pos x="51192" y="0"/>
                </a:cxn>
                <a:cxn ang="0">
                  <a:pos x="70950" y="0"/>
                </a:cxn>
                <a:cxn ang="0">
                  <a:pos x="154475" y="0"/>
                </a:cxn>
                <a:cxn ang="0">
                  <a:pos x="160761" y="0"/>
                </a:cxn>
                <a:cxn ang="0">
                  <a:pos x="174233" y="0"/>
                </a:cxn>
                <a:cxn ang="0">
                  <a:pos x="174233" y="50701"/>
                </a:cxn>
                <a:cxn ang="0">
                  <a:pos x="225425" y="99591"/>
                </a:cxn>
                <a:cxn ang="0">
                  <a:pos x="225425" y="115888"/>
                </a:cxn>
                <a:cxn ang="0">
                  <a:pos x="222731" y="115888"/>
                </a:cxn>
                <a:cxn ang="0">
                  <a:pos x="154475" y="52512"/>
                </a:cxn>
              </a:cxnLst>
              <a:rect l="0" t="0" r="0" b="0"/>
              <a:pathLst>
                <a:path w="251" h="128">
                  <a:moveTo>
                    <a:pt x="172" y="58"/>
                  </a:moveTo>
                  <a:cubicBezTo>
                    <a:pt x="172" y="58"/>
                    <a:pt x="172" y="58"/>
                    <a:pt x="172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2" y="56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6" y="97"/>
                    <a:pt x="43" y="128"/>
                    <a:pt x="3" y="128"/>
                  </a:cubicBezTo>
                  <a:cubicBezTo>
                    <a:pt x="2" y="128"/>
                    <a:pt x="1" y="128"/>
                    <a:pt x="0" y="12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30" y="110"/>
                    <a:pt x="55" y="86"/>
                    <a:pt x="57" y="56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6" y="86"/>
                    <a:pt x="221" y="110"/>
                    <a:pt x="251" y="110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0" y="128"/>
                    <a:pt x="249" y="128"/>
                    <a:pt x="248" y="128"/>
                  </a:cubicBezTo>
                  <a:cubicBezTo>
                    <a:pt x="208" y="128"/>
                    <a:pt x="175" y="97"/>
                    <a:pt x="172" y="5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8" name="Freeform 10"/>
            <p:cNvSpPr/>
            <p:nvPr/>
          </p:nvSpPr>
          <p:spPr>
            <a:xfrm>
              <a:off x="2079625" y="1212851"/>
              <a:ext cx="212725" cy="31750"/>
            </a:xfrm>
            <a:custGeom>
              <a:avLst/>
              <a:gdLst/>
              <a:ahLst/>
              <a:cxnLst>
                <a:cxn ang="0">
                  <a:pos x="193675" y="19050"/>
                </a:cxn>
                <a:cxn ang="0">
                  <a:pos x="19050" y="19050"/>
                </a:cxn>
                <a:cxn ang="0">
                  <a:pos x="19050" y="31750"/>
                </a:cxn>
                <a:cxn ang="0">
                  <a:pos x="0" y="31750"/>
                </a:cxn>
                <a:cxn ang="0">
                  <a:pos x="0" y="19050"/>
                </a:cxn>
                <a:cxn ang="0">
                  <a:pos x="0" y="0"/>
                </a:cxn>
                <a:cxn ang="0">
                  <a:pos x="19050" y="0"/>
                </a:cxn>
                <a:cxn ang="0">
                  <a:pos x="193675" y="0"/>
                </a:cxn>
                <a:cxn ang="0">
                  <a:pos x="212725" y="0"/>
                </a:cxn>
                <a:cxn ang="0">
                  <a:pos x="212725" y="19050"/>
                </a:cxn>
                <a:cxn ang="0">
                  <a:pos x="212725" y="31750"/>
                </a:cxn>
                <a:cxn ang="0">
                  <a:pos x="193675" y="31750"/>
                </a:cxn>
                <a:cxn ang="0">
                  <a:pos x="193675" y="19050"/>
                </a:cxn>
              </a:cxnLst>
              <a:rect l="0" t="0" r="0" b="0"/>
              <a:pathLst>
                <a:path w="134" h="20">
                  <a:moveTo>
                    <a:pt x="122" y="12"/>
                  </a:moveTo>
                  <a:lnTo>
                    <a:pt x="12" y="12"/>
                  </a:lnTo>
                  <a:lnTo>
                    <a:pt x="12" y="20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2" y="0"/>
                  </a:lnTo>
                  <a:lnTo>
                    <a:pt x="134" y="0"/>
                  </a:lnTo>
                  <a:lnTo>
                    <a:pt x="134" y="12"/>
                  </a:lnTo>
                  <a:lnTo>
                    <a:pt x="134" y="20"/>
                  </a:lnTo>
                  <a:lnTo>
                    <a:pt x="122" y="20"/>
                  </a:lnTo>
                  <a:lnTo>
                    <a:pt x="122" y="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9" name="Freeform 11"/>
            <p:cNvSpPr/>
            <p:nvPr/>
          </p:nvSpPr>
          <p:spPr>
            <a:xfrm>
              <a:off x="2085975" y="1109663"/>
              <a:ext cx="200025" cy="90488"/>
            </a:xfrm>
            <a:custGeom>
              <a:avLst/>
              <a:gdLst/>
              <a:ahLst/>
              <a:cxnLst>
                <a:cxn ang="0">
                  <a:pos x="109538" y="71438"/>
                </a:cxn>
                <a:cxn ang="0">
                  <a:pos x="168275" y="71438"/>
                </a:cxn>
                <a:cxn ang="0">
                  <a:pos x="168275" y="90488"/>
                </a:cxn>
                <a:cxn ang="0">
                  <a:pos x="33338" y="90488"/>
                </a:cxn>
                <a:cxn ang="0">
                  <a:pos x="33338" y="71438"/>
                </a:cxn>
                <a:cxn ang="0">
                  <a:pos x="90488" y="71438"/>
                </a:cxn>
                <a:cxn ang="0">
                  <a:pos x="90488" y="50800"/>
                </a:cxn>
                <a:cxn ang="0">
                  <a:pos x="0" y="50800"/>
                </a:cxn>
                <a:cxn ang="0">
                  <a:pos x="0" y="31750"/>
                </a:cxn>
                <a:cxn ang="0">
                  <a:pos x="90488" y="31750"/>
                </a:cxn>
                <a:cxn ang="0">
                  <a:pos x="90488" y="0"/>
                </a:cxn>
                <a:cxn ang="0">
                  <a:pos x="109538" y="0"/>
                </a:cxn>
                <a:cxn ang="0">
                  <a:pos x="109538" y="31750"/>
                </a:cxn>
                <a:cxn ang="0">
                  <a:pos x="200025" y="31750"/>
                </a:cxn>
                <a:cxn ang="0">
                  <a:pos x="200025" y="50800"/>
                </a:cxn>
                <a:cxn ang="0">
                  <a:pos x="109538" y="50800"/>
                </a:cxn>
                <a:cxn ang="0">
                  <a:pos x="109538" y="71438"/>
                </a:cxn>
              </a:cxnLst>
              <a:rect l="0" t="0" r="0" b="0"/>
              <a:pathLst>
                <a:path w="126" h="57">
                  <a:moveTo>
                    <a:pt x="69" y="45"/>
                  </a:moveTo>
                  <a:lnTo>
                    <a:pt x="106" y="45"/>
                  </a:lnTo>
                  <a:lnTo>
                    <a:pt x="106" y="57"/>
                  </a:lnTo>
                  <a:lnTo>
                    <a:pt x="21" y="57"/>
                  </a:lnTo>
                  <a:lnTo>
                    <a:pt x="21" y="45"/>
                  </a:lnTo>
                  <a:lnTo>
                    <a:pt x="57" y="45"/>
                  </a:lnTo>
                  <a:lnTo>
                    <a:pt x="57" y="32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69" y="0"/>
                  </a:lnTo>
                  <a:lnTo>
                    <a:pt x="69" y="20"/>
                  </a:lnTo>
                  <a:lnTo>
                    <a:pt x="126" y="20"/>
                  </a:lnTo>
                  <a:lnTo>
                    <a:pt x="126" y="32"/>
                  </a:lnTo>
                  <a:lnTo>
                    <a:pt x="69" y="32"/>
                  </a:lnTo>
                  <a:lnTo>
                    <a:pt x="69" y="4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0" name="Freeform 12"/>
            <p:cNvSpPr/>
            <p:nvPr/>
          </p:nvSpPr>
          <p:spPr>
            <a:xfrm>
              <a:off x="1892300" y="1219201"/>
              <a:ext cx="142875" cy="149225"/>
            </a:xfrm>
            <a:custGeom>
              <a:avLst/>
              <a:gdLst/>
              <a:ahLst/>
              <a:cxnLst>
                <a:cxn ang="0">
                  <a:pos x="19050" y="149225"/>
                </a:cxn>
                <a:cxn ang="0">
                  <a:pos x="0" y="149225"/>
                </a:cxn>
                <a:cxn ang="0">
                  <a:pos x="0" y="130175"/>
                </a:cxn>
                <a:cxn ang="0">
                  <a:pos x="0" y="12700"/>
                </a:cxn>
                <a:cxn ang="0">
                  <a:pos x="17463" y="12700"/>
                </a:cxn>
                <a:cxn ang="0">
                  <a:pos x="39688" y="0"/>
                </a:cxn>
                <a:cxn ang="0">
                  <a:pos x="49213" y="17463"/>
                </a:cxn>
                <a:cxn ang="0">
                  <a:pos x="19050" y="34925"/>
                </a:cxn>
                <a:cxn ang="0">
                  <a:pos x="19050" y="71438"/>
                </a:cxn>
                <a:cxn ang="0">
                  <a:pos x="58738" y="71438"/>
                </a:cxn>
                <a:cxn ang="0">
                  <a:pos x="58738" y="90488"/>
                </a:cxn>
                <a:cxn ang="0">
                  <a:pos x="19050" y="90488"/>
                </a:cxn>
                <a:cxn ang="0">
                  <a:pos x="19050" y="130175"/>
                </a:cxn>
                <a:cxn ang="0">
                  <a:pos x="122238" y="130175"/>
                </a:cxn>
                <a:cxn ang="0">
                  <a:pos x="122238" y="90488"/>
                </a:cxn>
                <a:cxn ang="0">
                  <a:pos x="84138" y="90488"/>
                </a:cxn>
                <a:cxn ang="0">
                  <a:pos x="84138" y="71438"/>
                </a:cxn>
                <a:cxn ang="0">
                  <a:pos x="122238" y="71438"/>
                </a:cxn>
                <a:cxn ang="0">
                  <a:pos x="122238" y="31750"/>
                </a:cxn>
                <a:cxn ang="0">
                  <a:pos x="84138" y="31750"/>
                </a:cxn>
                <a:cxn ang="0">
                  <a:pos x="84138" y="12700"/>
                </a:cxn>
                <a:cxn ang="0">
                  <a:pos x="122238" y="12700"/>
                </a:cxn>
                <a:cxn ang="0">
                  <a:pos x="142875" y="12700"/>
                </a:cxn>
                <a:cxn ang="0">
                  <a:pos x="142875" y="149225"/>
                </a:cxn>
                <a:cxn ang="0">
                  <a:pos x="122238" y="149225"/>
                </a:cxn>
                <a:cxn ang="0">
                  <a:pos x="19050" y="149225"/>
                </a:cxn>
              </a:cxnLst>
              <a:rect l="0" t="0" r="0" b="0"/>
              <a:pathLst>
                <a:path w="90" h="94">
                  <a:moveTo>
                    <a:pt x="12" y="94"/>
                  </a:moveTo>
                  <a:lnTo>
                    <a:pt x="0" y="94"/>
                  </a:lnTo>
                  <a:lnTo>
                    <a:pt x="0" y="82"/>
                  </a:lnTo>
                  <a:lnTo>
                    <a:pt x="0" y="8"/>
                  </a:lnTo>
                  <a:lnTo>
                    <a:pt x="11" y="8"/>
                  </a:lnTo>
                  <a:lnTo>
                    <a:pt x="25" y="0"/>
                  </a:lnTo>
                  <a:lnTo>
                    <a:pt x="31" y="11"/>
                  </a:lnTo>
                  <a:lnTo>
                    <a:pt x="12" y="22"/>
                  </a:lnTo>
                  <a:lnTo>
                    <a:pt x="12" y="45"/>
                  </a:lnTo>
                  <a:lnTo>
                    <a:pt x="37" y="45"/>
                  </a:lnTo>
                  <a:lnTo>
                    <a:pt x="37" y="57"/>
                  </a:lnTo>
                  <a:lnTo>
                    <a:pt x="12" y="57"/>
                  </a:lnTo>
                  <a:lnTo>
                    <a:pt x="12" y="82"/>
                  </a:lnTo>
                  <a:lnTo>
                    <a:pt x="77" y="82"/>
                  </a:lnTo>
                  <a:lnTo>
                    <a:pt x="77" y="57"/>
                  </a:lnTo>
                  <a:lnTo>
                    <a:pt x="53" y="57"/>
                  </a:lnTo>
                  <a:lnTo>
                    <a:pt x="53" y="45"/>
                  </a:lnTo>
                  <a:lnTo>
                    <a:pt x="77" y="45"/>
                  </a:lnTo>
                  <a:lnTo>
                    <a:pt x="77" y="20"/>
                  </a:lnTo>
                  <a:lnTo>
                    <a:pt x="53" y="20"/>
                  </a:lnTo>
                  <a:lnTo>
                    <a:pt x="53" y="8"/>
                  </a:lnTo>
                  <a:lnTo>
                    <a:pt x="77" y="8"/>
                  </a:lnTo>
                  <a:lnTo>
                    <a:pt x="90" y="8"/>
                  </a:lnTo>
                  <a:lnTo>
                    <a:pt x="90" y="94"/>
                  </a:lnTo>
                  <a:lnTo>
                    <a:pt x="77" y="94"/>
                  </a:lnTo>
                  <a:lnTo>
                    <a:pt x="12" y="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1" name="Freeform 13"/>
            <p:cNvSpPr/>
            <p:nvPr/>
          </p:nvSpPr>
          <p:spPr>
            <a:xfrm>
              <a:off x="1995488" y="1165226"/>
              <a:ext cx="39688" cy="46038"/>
            </a:xfrm>
            <a:custGeom>
              <a:avLst/>
              <a:gdLst/>
              <a:ahLst/>
              <a:cxnLst>
                <a:cxn ang="0">
                  <a:pos x="0" y="36513"/>
                </a:cxn>
                <a:cxn ang="0">
                  <a:pos x="22225" y="0"/>
                </a:cxn>
                <a:cxn ang="0">
                  <a:pos x="39688" y="9525"/>
                </a:cxn>
                <a:cxn ang="0">
                  <a:pos x="15875" y="46038"/>
                </a:cxn>
                <a:cxn ang="0">
                  <a:pos x="0" y="36513"/>
                </a:cxn>
              </a:cxnLst>
              <a:rect l="0" t="0" r="0" b="0"/>
              <a:pathLst>
                <a:path w="25" h="29">
                  <a:moveTo>
                    <a:pt x="0" y="23"/>
                  </a:moveTo>
                  <a:lnTo>
                    <a:pt x="14" y="0"/>
                  </a:lnTo>
                  <a:lnTo>
                    <a:pt x="25" y="6"/>
                  </a:lnTo>
                  <a:lnTo>
                    <a:pt x="10" y="29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2" name="Freeform 14"/>
            <p:cNvSpPr/>
            <p:nvPr/>
          </p:nvSpPr>
          <p:spPr>
            <a:xfrm>
              <a:off x="1938338" y="1158876"/>
              <a:ext cx="39688" cy="46038"/>
            </a:xfrm>
            <a:custGeom>
              <a:avLst/>
              <a:gdLst/>
              <a:ahLst/>
              <a:cxnLst>
                <a:cxn ang="0">
                  <a:pos x="39688" y="36513"/>
                </a:cxn>
                <a:cxn ang="0">
                  <a:pos x="22225" y="46038"/>
                </a:cxn>
                <a:cxn ang="0">
                  <a:pos x="0" y="9525"/>
                </a:cxn>
                <a:cxn ang="0">
                  <a:pos x="15875" y="0"/>
                </a:cxn>
                <a:cxn ang="0">
                  <a:pos x="39688" y="36513"/>
                </a:cxn>
              </a:cxnLst>
              <a:rect l="0" t="0" r="0" b="0"/>
              <a:pathLst>
                <a:path w="25" h="29">
                  <a:moveTo>
                    <a:pt x="25" y="23"/>
                  </a:moveTo>
                  <a:lnTo>
                    <a:pt x="14" y="29"/>
                  </a:lnTo>
                  <a:lnTo>
                    <a:pt x="0" y="6"/>
                  </a:lnTo>
                  <a:lnTo>
                    <a:pt x="10" y="0"/>
                  </a:lnTo>
                  <a:lnTo>
                    <a:pt x="25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3" name="Freeform 15"/>
            <p:cNvSpPr/>
            <p:nvPr/>
          </p:nvSpPr>
          <p:spPr>
            <a:xfrm>
              <a:off x="1898650" y="1165226"/>
              <a:ext cx="39688" cy="46038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17463" y="0"/>
                </a:cxn>
                <a:cxn ang="0">
                  <a:pos x="39688" y="36513"/>
                </a:cxn>
                <a:cxn ang="0">
                  <a:pos x="23813" y="46038"/>
                </a:cxn>
                <a:cxn ang="0">
                  <a:pos x="0" y="9525"/>
                </a:cxn>
              </a:cxnLst>
              <a:rect l="0" t="0" r="0" b="0"/>
              <a:pathLst>
                <a:path w="25" h="29">
                  <a:moveTo>
                    <a:pt x="0" y="6"/>
                  </a:moveTo>
                  <a:lnTo>
                    <a:pt x="11" y="0"/>
                  </a:lnTo>
                  <a:lnTo>
                    <a:pt x="25" y="23"/>
                  </a:lnTo>
                  <a:lnTo>
                    <a:pt x="15" y="29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4" name="Freeform 16"/>
            <p:cNvSpPr/>
            <p:nvPr/>
          </p:nvSpPr>
          <p:spPr>
            <a:xfrm>
              <a:off x="1892300" y="1109663"/>
              <a:ext cx="134938" cy="46038"/>
            </a:xfrm>
            <a:custGeom>
              <a:avLst/>
              <a:gdLst/>
              <a:ahLst/>
              <a:cxnLst>
                <a:cxn ang="0">
                  <a:pos x="0" y="26988"/>
                </a:cxn>
                <a:cxn ang="0">
                  <a:pos x="130175" y="0"/>
                </a:cxn>
                <a:cxn ang="0">
                  <a:pos x="134938" y="17463"/>
                </a:cxn>
                <a:cxn ang="0">
                  <a:pos x="4763" y="46038"/>
                </a:cxn>
                <a:cxn ang="0">
                  <a:pos x="0" y="26988"/>
                </a:cxn>
              </a:cxnLst>
              <a:rect l="0" t="0" r="0" b="0"/>
              <a:pathLst>
                <a:path w="85" h="29">
                  <a:moveTo>
                    <a:pt x="0" y="17"/>
                  </a:moveTo>
                  <a:lnTo>
                    <a:pt x="82" y="0"/>
                  </a:lnTo>
                  <a:lnTo>
                    <a:pt x="85" y="11"/>
                  </a:lnTo>
                  <a:lnTo>
                    <a:pt x="3" y="29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5" name="Freeform 17"/>
            <p:cNvSpPr/>
            <p:nvPr/>
          </p:nvSpPr>
          <p:spPr>
            <a:xfrm>
              <a:off x="1768475" y="1160463"/>
              <a:ext cx="117475" cy="207963"/>
            </a:xfrm>
            <a:custGeom>
              <a:avLst/>
              <a:gdLst/>
              <a:ahLst/>
              <a:cxnLst>
                <a:cxn ang="0">
                  <a:pos x="73025" y="77788"/>
                </a:cxn>
                <a:cxn ang="0">
                  <a:pos x="76200" y="76200"/>
                </a:cxn>
                <a:cxn ang="0">
                  <a:pos x="112713" y="139700"/>
                </a:cxn>
                <a:cxn ang="0">
                  <a:pos x="95250" y="149225"/>
                </a:cxn>
                <a:cxn ang="0">
                  <a:pos x="73025" y="107950"/>
                </a:cxn>
                <a:cxn ang="0">
                  <a:pos x="73025" y="207963"/>
                </a:cxn>
                <a:cxn ang="0">
                  <a:pos x="52388" y="207963"/>
                </a:cxn>
                <a:cxn ang="0">
                  <a:pos x="52388" y="93663"/>
                </a:cxn>
                <a:cxn ang="0">
                  <a:pos x="17463" y="155575"/>
                </a:cxn>
                <a:cxn ang="0">
                  <a:pos x="0" y="144463"/>
                </a:cxn>
                <a:cxn ang="0">
                  <a:pos x="52388" y="53975"/>
                </a:cxn>
                <a:cxn ang="0">
                  <a:pos x="52388" y="39688"/>
                </a:cxn>
                <a:cxn ang="0">
                  <a:pos x="7938" y="39688"/>
                </a:cxn>
                <a:cxn ang="0">
                  <a:pos x="7938" y="20638"/>
                </a:cxn>
                <a:cxn ang="0">
                  <a:pos x="52388" y="20638"/>
                </a:cxn>
                <a:cxn ang="0">
                  <a:pos x="52388" y="0"/>
                </a:cxn>
                <a:cxn ang="0">
                  <a:pos x="73025" y="0"/>
                </a:cxn>
                <a:cxn ang="0">
                  <a:pos x="73025" y="20638"/>
                </a:cxn>
                <a:cxn ang="0">
                  <a:pos x="117475" y="20638"/>
                </a:cxn>
                <a:cxn ang="0">
                  <a:pos x="117475" y="39688"/>
                </a:cxn>
                <a:cxn ang="0">
                  <a:pos x="73025" y="39688"/>
                </a:cxn>
                <a:cxn ang="0">
                  <a:pos x="73025" y="77788"/>
                </a:cxn>
              </a:cxnLst>
              <a:rect l="0" t="0" r="0" b="0"/>
              <a:pathLst>
                <a:path w="74" h="131">
                  <a:moveTo>
                    <a:pt x="46" y="49"/>
                  </a:moveTo>
                  <a:lnTo>
                    <a:pt x="48" y="48"/>
                  </a:lnTo>
                  <a:lnTo>
                    <a:pt x="71" y="88"/>
                  </a:lnTo>
                  <a:lnTo>
                    <a:pt x="60" y="94"/>
                  </a:lnTo>
                  <a:lnTo>
                    <a:pt x="46" y="68"/>
                  </a:lnTo>
                  <a:lnTo>
                    <a:pt x="46" y="131"/>
                  </a:lnTo>
                  <a:lnTo>
                    <a:pt x="33" y="131"/>
                  </a:lnTo>
                  <a:lnTo>
                    <a:pt x="33" y="59"/>
                  </a:lnTo>
                  <a:lnTo>
                    <a:pt x="11" y="98"/>
                  </a:lnTo>
                  <a:lnTo>
                    <a:pt x="0" y="91"/>
                  </a:lnTo>
                  <a:lnTo>
                    <a:pt x="33" y="34"/>
                  </a:lnTo>
                  <a:lnTo>
                    <a:pt x="33" y="25"/>
                  </a:lnTo>
                  <a:lnTo>
                    <a:pt x="5" y="25"/>
                  </a:lnTo>
                  <a:lnTo>
                    <a:pt x="5" y="13"/>
                  </a:lnTo>
                  <a:lnTo>
                    <a:pt x="33" y="13"/>
                  </a:lnTo>
                  <a:lnTo>
                    <a:pt x="33" y="0"/>
                  </a:lnTo>
                  <a:lnTo>
                    <a:pt x="46" y="0"/>
                  </a:lnTo>
                  <a:lnTo>
                    <a:pt x="46" y="13"/>
                  </a:lnTo>
                  <a:lnTo>
                    <a:pt x="74" y="13"/>
                  </a:lnTo>
                  <a:lnTo>
                    <a:pt x="74" y="25"/>
                  </a:lnTo>
                  <a:lnTo>
                    <a:pt x="46" y="25"/>
                  </a:ln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6" name="Freeform 18"/>
            <p:cNvSpPr/>
            <p:nvPr/>
          </p:nvSpPr>
          <p:spPr>
            <a:xfrm>
              <a:off x="1774825" y="1111251"/>
              <a:ext cx="103188" cy="444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98425" y="0"/>
                </a:cxn>
                <a:cxn ang="0">
                  <a:pos x="103188" y="17463"/>
                </a:cxn>
                <a:cxn ang="0">
                  <a:pos x="6350" y="44450"/>
                </a:cxn>
                <a:cxn ang="0">
                  <a:pos x="0" y="25400"/>
                </a:cxn>
              </a:cxnLst>
              <a:rect l="0" t="0" r="0" b="0"/>
              <a:pathLst>
                <a:path w="65" h="28">
                  <a:moveTo>
                    <a:pt x="0" y="16"/>
                  </a:moveTo>
                  <a:lnTo>
                    <a:pt x="62" y="0"/>
                  </a:lnTo>
                  <a:lnTo>
                    <a:pt x="65" y="11"/>
                  </a:lnTo>
                  <a:lnTo>
                    <a:pt x="4" y="2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7" name="Freeform 19"/>
            <p:cNvSpPr>
              <a:spLocks noEditPoints="1"/>
            </p:cNvSpPr>
            <p:nvPr/>
          </p:nvSpPr>
          <p:spPr>
            <a:xfrm>
              <a:off x="1281113" y="1446213"/>
              <a:ext cx="698500" cy="392113"/>
            </a:xfrm>
            <a:custGeom>
              <a:avLst/>
              <a:gdLst/>
              <a:ahLst/>
              <a:cxnLst>
                <a:cxn ang="0">
                  <a:pos x="666095" y="302179"/>
                </a:cxn>
                <a:cxn ang="0">
                  <a:pos x="563481" y="344448"/>
                </a:cxn>
                <a:cxn ang="0">
                  <a:pos x="415860" y="196057"/>
                </a:cxn>
                <a:cxn ang="0">
                  <a:pos x="563481" y="48564"/>
                </a:cxn>
                <a:cxn ang="0">
                  <a:pos x="664295" y="89035"/>
                </a:cxn>
                <a:cxn ang="0">
                  <a:pos x="696700" y="52162"/>
                </a:cxn>
                <a:cxn ang="0">
                  <a:pos x="563481" y="0"/>
                </a:cxn>
                <a:cxn ang="0">
                  <a:pos x="379854" y="126807"/>
                </a:cxn>
                <a:cxn ang="0">
                  <a:pos x="196228" y="0"/>
                </a:cxn>
                <a:cxn ang="0">
                  <a:pos x="0" y="196057"/>
                </a:cxn>
                <a:cxn ang="0">
                  <a:pos x="196228" y="392113"/>
                </a:cxn>
                <a:cxn ang="0">
                  <a:pos x="379854" y="264406"/>
                </a:cxn>
                <a:cxn ang="0">
                  <a:pos x="563481" y="392113"/>
                </a:cxn>
                <a:cxn ang="0">
                  <a:pos x="698500" y="337253"/>
                </a:cxn>
                <a:cxn ang="0">
                  <a:pos x="666095" y="302179"/>
                </a:cxn>
                <a:cxn ang="0">
                  <a:pos x="196228" y="343549"/>
                </a:cxn>
                <a:cxn ang="0">
                  <a:pos x="49507" y="196956"/>
                </a:cxn>
                <a:cxn ang="0">
                  <a:pos x="196228" y="49464"/>
                </a:cxn>
                <a:cxn ang="0">
                  <a:pos x="342949" y="196956"/>
                </a:cxn>
                <a:cxn ang="0">
                  <a:pos x="196228" y="343549"/>
                </a:cxn>
              </a:cxnLst>
              <a:rect l="0" t="0" r="0" b="0"/>
              <a:pathLst>
                <a:path w="776" h="436">
                  <a:moveTo>
                    <a:pt x="740" y="336"/>
                  </a:moveTo>
                  <a:cubicBezTo>
                    <a:pt x="710" y="365"/>
                    <a:pt x="670" y="383"/>
                    <a:pt x="626" y="383"/>
                  </a:cubicBezTo>
                  <a:cubicBezTo>
                    <a:pt x="536" y="383"/>
                    <a:pt x="462" y="309"/>
                    <a:pt x="462" y="218"/>
                  </a:cubicBezTo>
                  <a:cubicBezTo>
                    <a:pt x="462" y="128"/>
                    <a:pt x="536" y="54"/>
                    <a:pt x="626" y="54"/>
                  </a:cubicBezTo>
                  <a:cubicBezTo>
                    <a:pt x="670" y="54"/>
                    <a:pt x="709" y="71"/>
                    <a:pt x="738" y="99"/>
                  </a:cubicBezTo>
                  <a:cubicBezTo>
                    <a:pt x="774" y="58"/>
                    <a:pt x="774" y="58"/>
                    <a:pt x="774" y="58"/>
                  </a:cubicBezTo>
                  <a:cubicBezTo>
                    <a:pt x="735" y="22"/>
                    <a:pt x="683" y="0"/>
                    <a:pt x="626" y="0"/>
                  </a:cubicBezTo>
                  <a:cubicBezTo>
                    <a:pt x="532" y="0"/>
                    <a:pt x="453" y="58"/>
                    <a:pt x="422" y="141"/>
                  </a:cubicBezTo>
                  <a:cubicBezTo>
                    <a:pt x="391" y="58"/>
                    <a:pt x="311" y="0"/>
                    <a:pt x="218" y="0"/>
                  </a:cubicBezTo>
                  <a:cubicBezTo>
                    <a:pt x="98" y="0"/>
                    <a:pt x="0" y="97"/>
                    <a:pt x="0" y="218"/>
                  </a:cubicBezTo>
                  <a:cubicBezTo>
                    <a:pt x="0" y="338"/>
                    <a:pt x="98" y="436"/>
                    <a:pt x="218" y="436"/>
                  </a:cubicBezTo>
                  <a:cubicBezTo>
                    <a:pt x="311" y="436"/>
                    <a:pt x="391" y="377"/>
                    <a:pt x="422" y="294"/>
                  </a:cubicBezTo>
                  <a:cubicBezTo>
                    <a:pt x="453" y="377"/>
                    <a:pt x="532" y="436"/>
                    <a:pt x="626" y="436"/>
                  </a:cubicBezTo>
                  <a:cubicBezTo>
                    <a:pt x="684" y="436"/>
                    <a:pt x="737" y="413"/>
                    <a:pt x="776" y="375"/>
                  </a:cubicBezTo>
                  <a:lnTo>
                    <a:pt x="740" y="336"/>
                  </a:lnTo>
                  <a:close/>
                  <a:moveTo>
                    <a:pt x="218" y="382"/>
                  </a:moveTo>
                  <a:cubicBezTo>
                    <a:pt x="128" y="382"/>
                    <a:pt x="55" y="309"/>
                    <a:pt x="55" y="219"/>
                  </a:cubicBezTo>
                  <a:cubicBezTo>
                    <a:pt x="55" y="128"/>
                    <a:pt x="128" y="55"/>
                    <a:pt x="218" y="55"/>
                  </a:cubicBezTo>
                  <a:cubicBezTo>
                    <a:pt x="308" y="55"/>
                    <a:pt x="381" y="128"/>
                    <a:pt x="381" y="219"/>
                  </a:cubicBezTo>
                  <a:cubicBezTo>
                    <a:pt x="381" y="309"/>
                    <a:pt x="308" y="382"/>
                    <a:pt x="218" y="38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8" name="Freeform 20"/>
            <p:cNvSpPr>
              <a:spLocks noEditPoints="1"/>
            </p:cNvSpPr>
            <p:nvPr/>
          </p:nvSpPr>
          <p:spPr>
            <a:xfrm>
              <a:off x="603250" y="1054101"/>
              <a:ext cx="679450" cy="800100"/>
            </a:xfrm>
            <a:custGeom>
              <a:avLst/>
              <a:gdLst/>
              <a:ahLst/>
              <a:cxnLst>
                <a:cxn ang="0">
                  <a:pos x="281307" y="0"/>
                </a:cxn>
                <a:cxn ang="0">
                  <a:pos x="266028" y="901"/>
                </a:cxn>
                <a:cxn ang="0">
                  <a:pos x="266028" y="0"/>
                </a:cxn>
                <a:cxn ang="0">
                  <a:pos x="0" y="0"/>
                </a:cxn>
                <a:cxn ang="0">
                  <a:pos x="0" y="800100"/>
                </a:cxn>
                <a:cxn ang="0">
                  <a:pos x="266028" y="800100"/>
                </a:cxn>
                <a:cxn ang="0">
                  <a:pos x="266028" y="800100"/>
                </a:cxn>
                <a:cxn ang="0">
                  <a:pos x="279509" y="800100"/>
                </a:cxn>
                <a:cxn ang="0">
                  <a:pos x="679450" y="398248"/>
                </a:cxn>
                <a:cxn ang="0">
                  <a:pos x="281307" y="0"/>
                </a:cxn>
                <a:cxn ang="0">
                  <a:pos x="230977" y="293730"/>
                </a:cxn>
                <a:cxn ang="0">
                  <a:pos x="313661" y="82893"/>
                </a:cxn>
                <a:cxn ang="0">
                  <a:pos x="369384" y="307246"/>
                </a:cxn>
                <a:cxn ang="0">
                  <a:pos x="284902" y="520786"/>
                </a:cxn>
                <a:cxn ang="0">
                  <a:pos x="230977" y="293730"/>
                </a:cxn>
                <a:cxn ang="0">
                  <a:pos x="210306" y="711801"/>
                </a:cxn>
                <a:cxn ang="0">
                  <a:pos x="106052" y="502766"/>
                </a:cxn>
                <a:cxn ang="0">
                  <a:pos x="190534" y="251383"/>
                </a:cxn>
                <a:cxn ang="0">
                  <a:pos x="245357" y="516281"/>
                </a:cxn>
                <a:cxn ang="0">
                  <a:pos x="249851" y="600976"/>
                </a:cxn>
                <a:cxn ang="0">
                  <a:pos x="210306" y="711801"/>
                </a:cxn>
                <a:cxn ang="0">
                  <a:pos x="453865" y="598273"/>
                </a:cxn>
                <a:cxn ang="0">
                  <a:pos x="249851" y="710900"/>
                </a:cxn>
                <a:cxn ang="0">
                  <a:pos x="355004" y="503667"/>
                </a:cxn>
                <a:cxn ang="0">
                  <a:pos x="553626" y="383832"/>
                </a:cxn>
                <a:cxn ang="0">
                  <a:pos x="453865" y="598273"/>
                </a:cxn>
              </a:cxnLst>
              <a:rect l="0" t="0" r="0" b="0"/>
              <a:pathLst>
                <a:path w="756" h="888">
                  <a:moveTo>
                    <a:pt x="313" y="0"/>
                  </a:moveTo>
                  <a:cubicBezTo>
                    <a:pt x="307" y="0"/>
                    <a:pt x="302" y="0"/>
                    <a:pt x="296" y="1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8"/>
                    <a:pt x="0" y="888"/>
                    <a:pt x="0" y="888"/>
                  </a:cubicBezTo>
                  <a:cubicBezTo>
                    <a:pt x="296" y="888"/>
                    <a:pt x="296" y="888"/>
                    <a:pt x="296" y="888"/>
                  </a:cubicBezTo>
                  <a:cubicBezTo>
                    <a:pt x="296" y="888"/>
                    <a:pt x="296" y="888"/>
                    <a:pt x="296" y="888"/>
                  </a:cubicBezTo>
                  <a:cubicBezTo>
                    <a:pt x="301" y="888"/>
                    <a:pt x="306" y="888"/>
                    <a:pt x="311" y="888"/>
                  </a:cubicBezTo>
                  <a:cubicBezTo>
                    <a:pt x="556" y="888"/>
                    <a:pt x="756" y="686"/>
                    <a:pt x="756" y="442"/>
                  </a:cubicBezTo>
                  <a:cubicBezTo>
                    <a:pt x="756" y="197"/>
                    <a:pt x="557" y="1"/>
                    <a:pt x="313" y="0"/>
                  </a:cubicBezTo>
                  <a:close/>
                  <a:moveTo>
                    <a:pt x="257" y="326"/>
                  </a:moveTo>
                  <a:cubicBezTo>
                    <a:pt x="268" y="192"/>
                    <a:pt x="349" y="92"/>
                    <a:pt x="349" y="92"/>
                  </a:cubicBezTo>
                  <a:cubicBezTo>
                    <a:pt x="349" y="92"/>
                    <a:pt x="427" y="188"/>
                    <a:pt x="411" y="341"/>
                  </a:cubicBezTo>
                  <a:cubicBezTo>
                    <a:pt x="396" y="491"/>
                    <a:pt x="317" y="578"/>
                    <a:pt x="317" y="578"/>
                  </a:cubicBezTo>
                  <a:cubicBezTo>
                    <a:pt x="317" y="578"/>
                    <a:pt x="245" y="459"/>
                    <a:pt x="257" y="326"/>
                  </a:cubicBezTo>
                  <a:close/>
                  <a:moveTo>
                    <a:pt x="234" y="790"/>
                  </a:moveTo>
                  <a:cubicBezTo>
                    <a:pt x="234" y="790"/>
                    <a:pt x="127" y="667"/>
                    <a:pt x="118" y="558"/>
                  </a:cubicBezTo>
                  <a:cubicBezTo>
                    <a:pt x="105" y="410"/>
                    <a:pt x="212" y="279"/>
                    <a:pt x="212" y="279"/>
                  </a:cubicBezTo>
                  <a:cubicBezTo>
                    <a:pt x="205" y="483"/>
                    <a:pt x="273" y="573"/>
                    <a:pt x="273" y="573"/>
                  </a:cubicBezTo>
                  <a:cubicBezTo>
                    <a:pt x="273" y="573"/>
                    <a:pt x="289" y="597"/>
                    <a:pt x="278" y="667"/>
                  </a:cubicBezTo>
                  <a:cubicBezTo>
                    <a:pt x="267" y="736"/>
                    <a:pt x="234" y="790"/>
                    <a:pt x="234" y="790"/>
                  </a:cubicBezTo>
                  <a:close/>
                  <a:moveTo>
                    <a:pt x="505" y="664"/>
                  </a:moveTo>
                  <a:cubicBezTo>
                    <a:pt x="408" y="771"/>
                    <a:pt x="278" y="789"/>
                    <a:pt x="278" y="789"/>
                  </a:cubicBezTo>
                  <a:cubicBezTo>
                    <a:pt x="278" y="789"/>
                    <a:pt x="282" y="666"/>
                    <a:pt x="395" y="559"/>
                  </a:cubicBezTo>
                  <a:cubicBezTo>
                    <a:pt x="508" y="453"/>
                    <a:pt x="616" y="426"/>
                    <a:pt x="616" y="426"/>
                  </a:cubicBezTo>
                  <a:cubicBezTo>
                    <a:pt x="616" y="426"/>
                    <a:pt x="601" y="557"/>
                    <a:pt x="505" y="66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59" name="文本框 25"/>
          <p:cNvSpPr txBox="1"/>
          <p:nvPr/>
        </p:nvSpPr>
        <p:spPr>
          <a:xfrm>
            <a:off x="287338" y="90488"/>
            <a:ext cx="2255837" cy="4000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0" name="图片 26"/>
          <p:cNvPicPr>
            <a:picLocks noChangeAspect="1"/>
          </p:cNvPicPr>
          <p:nvPr/>
        </p:nvPicPr>
        <p:blipFill>
          <a:blip r:embed="rId1"/>
          <a:srcRect b="1540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" name="矩形 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67995" y="1746250"/>
            <a:ext cx="3365500" cy="3365500"/>
          </a:xfrm>
          <a:prstGeom prst="ellipse">
            <a:avLst/>
          </a:prstGeom>
          <a:solidFill>
            <a:srgbClr val="0DB1C4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195185" y="1480820"/>
            <a:ext cx="2235835" cy="99695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65" name="文本框 32"/>
          <p:cNvSpPr txBox="1"/>
          <p:nvPr/>
        </p:nvSpPr>
        <p:spPr>
          <a:xfrm>
            <a:off x="5303898" y="2927386"/>
            <a:ext cx="6401435" cy="142295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18BCE0420-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AGRAWAL KUNAL DHARMENDRA</a:t>
            </a:r>
            <a:endParaRPr lang="en-IN" altLang="zh-C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19BCI0252-</a:t>
            </a:r>
            <a:r>
              <a:rPr lang="en-IN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REDDY SAI KUNDAN</a:t>
            </a:r>
            <a:endParaRPr lang="en-IN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20BCI0320-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SWARIT GUPTA</a:t>
            </a:r>
            <a:endParaRPr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266" name="组合 33"/>
          <p:cNvGrpSpPr/>
          <p:nvPr/>
        </p:nvGrpSpPr>
        <p:grpSpPr>
          <a:xfrm>
            <a:off x="892810" y="3256707"/>
            <a:ext cx="2515870" cy="529164"/>
            <a:chOff x="1448602" y="2413328"/>
            <a:chExt cx="3649516" cy="486476"/>
          </a:xfrm>
        </p:grpSpPr>
        <p:sp>
          <p:nvSpPr>
            <p:cNvPr id="10267" name="Freeform 109"/>
            <p:cNvSpPr>
              <a:spLocks noEditPoints="1"/>
            </p:cNvSpPr>
            <p:nvPr/>
          </p:nvSpPr>
          <p:spPr>
            <a:xfrm rot="5210799">
              <a:off x="1519921" y="2352124"/>
              <a:ext cx="476360" cy="618999"/>
            </a:xfrm>
            <a:custGeom>
              <a:avLst/>
              <a:gdLst/>
              <a:ahLst/>
              <a:cxnLst>
                <a:cxn ang="0">
                  <a:pos x="619392" y="522947"/>
                </a:cxn>
                <a:cxn ang="0">
                  <a:pos x="436585" y="340773"/>
                </a:cxn>
                <a:cxn ang="0">
                  <a:pos x="464544" y="231468"/>
                </a:cxn>
                <a:cxn ang="0">
                  <a:pos x="232272" y="0"/>
                </a:cxn>
                <a:cxn ang="0">
                  <a:pos x="0" y="231468"/>
                </a:cxn>
                <a:cxn ang="0">
                  <a:pos x="232272" y="462937"/>
                </a:cxn>
                <a:cxn ang="0">
                  <a:pos x="339805" y="437218"/>
                </a:cxn>
                <a:cxn ang="0">
                  <a:pos x="522612" y="619392"/>
                </a:cxn>
                <a:cxn ang="0">
                  <a:pos x="619392" y="522947"/>
                </a:cxn>
                <a:cxn ang="0">
                  <a:pos x="77424" y="231468"/>
                </a:cxn>
                <a:cxn ang="0">
                  <a:pos x="232272" y="77156"/>
                </a:cxn>
                <a:cxn ang="0">
                  <a:pos x="387120" y="231468"/>
                </a:cxn>
                <a:cxn ang="0">
                  <a:pos x="232272" y="385780"/>
                </a:cxn>
                <a:cxn ang="0">
                  <a:pos x="77424" y="231468"/>
                </a:cxn>
              </a:cxnLst>
              <a:rect l="0" t="0" r="0" b="0"/>
              <a:pathLst>
                <a:path w="288" h="289">
                  <a:moveTo>
                    <a:pt x="288" y="244"/>
                  </a:moveTo>
                  <a:cubicBezTo>
                    <a:pt x="203" y="159"/>
                    <a:pt x="203" y="159"/>
                    <a:pt x="203" y="159"/>
                  </a:cubicBezTo>
                  <a:cubicBezTo>
                    <a:pt x="211" y="144"/>
                    <a:pt x="216" y="126"/>
                    <a:pt x="216" y="108"/>
                  </a:cubicBezTo>
                  <a:cubicBezTo>
                    <a:pt x="216" y="48"/>
                    <a:pt x="167" y="0"/>
                    <a:pt x="108" y="0"/>
                  </a:cubicBezTo>
                  <a:cubicBezTo>
                    <a:pt x="48" y="0"/>
                    <a:pt x="0" y="48"/>
                    <a:pt x="0" y="108"/>
                  </a:cubicBezTo>
                  <a:cubicBezTo>
                    <a:pt x="0" y="168"/>
                    <a:pt x="48" y="216"/>
                    <a:pt x="108" y="216"/>
                  </a:cubicBezTo>
                  <a:cubicBezTo>
                    <a:pt x="126" y="216"/>
                    <a:pt x="143" y="212"/>
                    <a:pt x="158" y="204"/>
                  </a:cubicBezTo>
                  <a:cubicBezTo>
                    <a:pt x="243" y="289"/>
                    <a:pt x="243" y="289"/>
                    <a:pt x="243" y="289"/>
                  </a:cubicBezTo>
                  <a:lnTo>
                    <a:pt x="288" y="244"/>
                  </a:lnTo>
                  <a:close/>
                  <a:moveTo>
                    <a:pt x="36" y="108"/>
                  </a:moveTo>
                  <a:cubicBezTo>
                    <a:pt x="36" y="68"/>
                    <a:pt x="68" y="36"/>
                    <a:pt x="108" y="36"/>
                  </a:cubicBezTo>
                  <a:cubicBezTo>
                    <a:pt x="148" y="36"/>
                    <a:pt x="180" y="68"/>
                    <a:pt x="180" y="108"/>
                  </a:cubicBezTo>
                  <a:cubicBezTo>
                    <a:pt x="180" y="148"/>
                    <a:pt x="148" y="180"/>
                    <a:pt x="108" y="180"/>
                  </a:cubicBezTo>
                  <a:cubicBezTo>
                    <a:pt x="68" y="180"/>
                    <a:pt x="36" y="148"/>
                    <a:pt x="36" y="10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68" name="文本框 35"/>
            <p:cNvSpPr txBox="1"/>
            <p:nvPr/>
          </p:nvSpPr>
          <p:spPr>
            <a:xfrm>
              <a:off x="2255453" y="2413328"/>
              <a:ext cx="2842665" cy="4232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REVIEW-1</a:t>
              </a:r>
              <a:endParaRPr lang="en-US" altLang="zh-CN" sz="2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" name="文本框 36"/>
          <p:cNvSpPr txBox="1"/>
          <p:nvPr/>
        </p:nvSpPr>
        <p:spPr>
          <a:xfrm>
            <a:off x="7224395" y="1779905"/>
            <a:ext cx="217741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Team members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" y="-9331"/>
            <a:ext cx="1219358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直角三角形 7"/>
          <p:cNvSpPr/>
          <p:nvPr/>
        </p:nvSpPr>
        <p:spPr>
          <a:xfrm flipH="1" flipV="1">
            <a:off x="6594475" y="1879600"/>
            <a:ext cx="5597525" cy="4978400"/>
          </a:xfrm>
          <a:custGeom>
            <a:avLst/>
            <a:gdLst>
              <a:gd name="connsiteX0" fmla="*/ 0 w 5356225"/>
              <a:gd name="connsiteY0" fmla="*/ 3175000 h 3175000"/>
              <a:gd name="connsiteX1" fmla="*/ 0 w 5356225"/>
              <a:gd name="connsiteY1" fmla="*/ 0 h 3175000"/>
              <a:gd name="connsiteX2" fmla="*/ 5356225 w 5356225"/>
              <a:gd name="connsiteY2" fmla="*/ 3175000 h 3175000"/>
              <a:gd name="connsiteX3" fmla="*/ 0 w 5356225"/>
              <a:gd name="connsiteY3" fmla="*/ 3175000 h 3175000"/>
              <a:gd name="connsiteX0-1" fmla="*/ 0 w 5559425"/>
              <a:gd name="connsiteY0-2" fmla="*/ 3175000 h 3175000"/>
              <a:gd name="connsiteX1-3" fmla="*/ 0 w 5559425"/>
              <a:gd name="connsiteY1-4" fmla="*/ 0 h 3175000"/>
              <a:gd name="connsiteX2-5" fmla="*/ 5559425 w 5559425"/>
              <a:gd name="connsiteY2-6" fmla="*/ 3136900 h 3175000"/>
              <a:gd name="connsiteX3-7" fmla="*/ 0 w 5559425"/>
              <a:gd name="connsiteY3-8" fmla="*/ 3175000 h 3175000"/>
              <a:gd name="connsiteX0-9" fmla="*/ 0 w 5559425"/>
              <a:gd name="connsiteY0-10" fmla="*/ 4978400 h 4978400"/>
              <a:gd name="connsiteX1-11" fmla="*/ 0 w 5559425"/>
              <a:gd name="connsiteY1-12" fmla="*/ 0 h 4978400"/>
              <a:gd name="connsiteX2-13" fmla="*/ 5559425 w 5559425"/>
              <a:gd name="connsiteY2-14" fmla="*/ 3136900 h 4978400"/>
              <a:gd name="connsiteX3-15" fmla="*/ 0 w 5559425"/>
              <a:gd name="connsiteY3-16" fmla="*/ 4978400 h 4978400"/>
              <a:gd name="connsiteX0-17" fmla="*/ 0 w 5597525"/>
              <a:gd name="connsiteY0-18" fmla="*/ 4978400 h 4978400"/>
              <a:gd name="connsiteX1-19" fmla="*/ 0 w 5597525"/>
              <a:gd name="connsiteY1-20" fmla="*/ 0 h 4978400"/>
              <a:gd name="connsiteX2-21" fmla="*/ 5597525 w 5597525"/>
              <a:gd name="connsiteY2-22" fmla="*/ 3136900 h 4978400"/>
              <a:gd name="connsiteX3-23" fmla="*/ 0 w 5597525"/>
              <a:gd name="connsiteY3-24" fmla="*/ 4978400 h 4978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597525" h="4978400">
                <a:moveTo>
                  <a:pt x="0" y="4978400"/>
                </a:moveTo>
                <a:lnTo>
                  <a:pt x="0" y="0"/>
                </a:lnTo>
                <a:lnTo>
                  <a:pt x="5597525" y="3136900"/>
                </a:lnTo>
                <a:lnTo>
                  <a:pt x="0" y="4978400"/>
                </a:lnTo>
                <a:close/>
              </a:path>
            </a:pathLst>
          </a:custGeom>
          <a:solidFill>
            <a:srgbClr val="C0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>
          <a:xfrm rot="16200000">
            <a:off x="9232900" y="2451100"/>
            <a:ext cx="781050" cy="673100"/>
          </a:xfrm>
          <a:prstGeom prst="triangle">
            <a:avLst/>
          </a:prstGeom>
          <a:solidFill>
            <a:srgbClr val="1B98B6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等腰三角形 10"/>
          <p:cNvSpPr/>
          <p:nvPr/>
        </p:nvSpPr>
        <p:spPr>
          <a:xfrm rot="16200000">
            <a:off x="10129044" y="3015456"/>
            <a:ext cx="377825" cy="325438"/>
          </a:xfrm>
          <a:prstGeom prst="triangle">
            <a:avLst/>
          </a:prstGeom>
          <a:solidFill>
            <a:srgbClr val="6CDAE9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等腰三角形 11"/>
          <p:cNvSpPr/>
          <p:nvPr/>
        </p:nvSpPr>
        <p:spPr>
          <a:xfrm rot="16200000">
            <a:off x="10568781" y="2637631"/>
            <a:ext cx="377825" cy="325438"/>
          </a:xfrm>
          <a:prstGeom prst="triangle">
            <a:avLst/>
          </a:prstGeom>
          <a:solidFill>
            <a:srgbClr val="F9D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等腰三角形 12"/>
          <p:cNvSpPr/>
          <p:nvPr/>
        </p:nvSpPr>
        <p:spPr>
          <a:xfrm rot="16200000">
            <a:off x="10449719" y="3410744"/>
            <a:ext cx="615950" cy="531813"/>
          </a:xfrm>
          <a:prstGeom prst="triangle">
            <a:avLst/>
          </a:prstGeom>
          <a:solidFill>
            <a:srgbClr val="6CDAE9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等腰三角形 13"/>
          <p:cNvSpPr/>
          <p:nvPr/>
        </p:nvSpPr>
        <p:spPr>
          <a:xfrm rot="16200000">
            <a:off x="11028363" y="2870200"/>
            <a:ext cx="414338" cy="357188"/>
          </a:xfrm>
          <a:prstGeom prst="triangle">
            <a:avLst/>
          </a:prstGeom>
          <a:solidFill>
            <a:srgbClr val="FF000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3" name="文本框 14"/>
          <p:cNvSpPr txBox="1"/>
          <p:nvPr/>
        </p:nvSpPr>
        <p:spPr>
          <a:xfrm>
            <a:off x="790575" y="2728913"/>
            <a:ext cx="2454275" cy="7080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  <a:ea typeface="文鼎霹雳体" pitchFamily="33" charset="-122"/>
              </a:rPr>
              <a:t>CONTENTS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  <a:ea typeface="文鼎霹雳体" pitchFamily="33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003550" y="2892425"/>
            <a:ext cx="0" cy="377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5" name="文本框 18"/>
          <p:cNvSpPr txBox="1"/>
          <p:nvPr/>
        </p:nvSpPr>
        <p:spPr>
          <a:xfrm>
            <a:off x="1309074" y="3473450"/>
            <a:ext cx="22275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en-US" sz="24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24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ntroduction</a:t>
            </a:r>
            <a:endParaRPr lang="en-IN" altLang="en-US" sz="24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等腰三角形 19"/>
          <p:cNvSpPr/>
          <p:nvPr/>
        </p:nvSpPr>
        <p:spPr>
          <a:xfrm rot="5400000">
            <a:off x="878681" y="3529806"/>
            <a:ext cx="409575" cy="354013"/>
          </a:xfrm>
          <a:prstGeom prst="triangle">
            <a:avLst/>
          </a:prstGeom>
          <a:solidFill>
            <a:srgbClr val="6C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7" name="文本框 20"/>
          <p:cNvSpPr txBox="1"/>
          <p:nvPr/>
        </p:nvSpPr>
        <p:spPr>
          <a:xfrm>
            <a:off x="1363663" y="4064000"/>
            <a:ext cx="208438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Abstract</a:t>
            </a:r>
            <a:endParaRPr lang="en-US" altLang="zh-CN" sz="24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 rot="5400000">
            <a:off x="878681" y="4110831"/>
            <a:ext cx="409575" cy="354013"/>
          </a:xfrm>
          <a:prstGeom prst="triangle">
            <a:avLst/>
          </a:prstGeom>
          <a:solidFill>
            <a:srgbClr val="F9D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9" name="文本框 22"/>
          <p:cNvSpPr txBox="1"/>
          <p:nvPr/>
        </p:nvSpPr>
        <p:spPr>
          <a:xfrm>
            <a:off x="1389062" y="4645025"/>
            <a:ext cx="32289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Problem Statement</a:t>
            </a:r>
            <a:endParaRPr lang="en-US" altLang="zh-CN" sz="24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5400000">
            <a:off x="878681" y="4691856"/>
            <a:ext cx="409575" cy="354013"/>
          </a:xfrm>
          <a:prstGeom prst="triangle">
            <a:avLst/>
          </a:prstGeom>
          <a:solidFill>
            <a:srgbClr val="6C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61" name="文本框 24"/>
          <p:cNvSpPr txBox="1"/>
          <p:nvPr/>
        </p:nvSpPr>
        <p:spPr>
          <a:xfrm>
            <a:off x="1363663" y="5245100"/>
            <a:ext cx="23990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en-US" sz="24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en-US" altLang="zh-CN" sz="24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ools </a:t>
            </a:r>
            <a:endParaRPr lang="en-US" altLang="zh-CN" sz="24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等腰三角形 25"/>
          <p:cNvSpPr/>
          <p:nvPr/>
        </p:nvSpPr>
        <p:spPr>
          <a:xfrm rot="5400000">
            <a:off x="877888" y="5273675"/>
            <a:ext cx="411163" cy="354013"/>
          </a:xfrm>
          <a:prstGeom prst="triangle">
            <a:avLst/>
          </a:prstGeom>
          <a:solidFill>
            <a:srgbClr val="F9D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63" name="文本框 26"/>
          <p:cNvSpPr txBox="1"/>
          <p:nvPr/>
        </p:nvSpPr>
        <p:spPr>
          <a:xfrm>
            <a:off x="1372994" y="5845175"/>
            <a:ext cx="386147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Algorithms</a:t>
            </a:r>
            <a:endParaRPr lang="en-US" altLang="zh-CN" sz="24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等腰三角形 27"/>
          <p:cNvSpPr/>
          <p:nvPr/>
        </p:nvSpPr>
        <p:spPr>
          <a:xfrm rot="5400000">
            <a:off x="877888" y="5854700"/>
            <a:ext cx="411163" cy="354013"/>
          </a:xfrm>
          <a:prstGeom prst="triangle">
            <a:avLst/>
          </a:prstGeom>
          <a:solidFill>
            <a:srgbClr val="6C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38"/>
          <p:cNvGrpSpPr/>
          <p:nvPr/>
        </p:nvGrpSpPr>
        <p:grpSpPr>
          <a:xfrm>
            <a:off x="9558338" y="1641475"/>
            <a:ext cx="2003425" cy="1196975"/>
            <a:chOff x="9462860" y="1571626"/>
            <a:chExt cx="2003630" cy="1196974"/>
          </a:xfrm>
        </p:grpSpPr>
        <p:sp>
          <p:nvSpPr>
            <p:cNvPr id="36" name="矩形 35"/>
            <p:cNvSpPr/>
            <p:nvPr/>
          </p:nvSpPr>
          <p:spPr>
            <a:xfrm>
              <a:off x="9462860" y="1571626"/>
              <a:ext cx="2003630" cy="119697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7172" name="图片 3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532249" y="1649691"/>
              <a:ext cx="1865585" cy="104503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4" name="任意多边形 23"/>
          <p:cNvSpPr/>
          <p:nvPr/>
        </p:nvSpPr>
        <p:spPr>
          <a:xfrm>
            <a:off x="161488" y="102638"/>
            <a:ext cx="12073812" cy="8641118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568584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568584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D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直角三角形 24"/>
          <p:cNvSpPr/>
          <p:nvPr/>
        </p:nvSpPr>
        <p:spPr>
          <a:xfrm rot="5400000">
            <a:off x="0" y="0"/>
            <a:ext cx="2838450" cy="2838450"/>
          </a:xfrm>
          <a:prstGeom prst="rtTriangle">
            <a:avLst/>
          </a:prstGeom>
          <a:solidFill>
            <a:srgbClr val="0D51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75" name="文本框 25"/>
          <p:cNvSpPr txBox="1"/>
          <p:nvPr/>
        </p:nvSpPr>
        <p:spPr>
          <a:xfrm>
            <a:off x="638808" y="1446246"/>
            <a:ext cx="4538047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</a:t>
            </a:r>
            <a:endParaRPr lang="en-US" altLang="zh-CN" sz="4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898719" y="2305807"/>
            <a:ext cx="38794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8" name="组合 33"/>
          <p:cNvGrpSpPr/>
          <p:nvPr/>
        </p:nvGrpSpPr>
        <p:grpSpPr>
          <a:xfrm>
            <a:off x="7343775" y="1641475"/>
            <a:ext cx="2003425" cy="1196975"/>
            <a:chOff x="6019800" y="2200275"/>
            <a:chExt cx="2200275" cy="1314450"/>
          </a:xfrm>
        </p:grpSpPr>
        <p:sp>
          <p:nvSpPr>
            <p:cNvPr id="33" name="矩形 32"/>
            <p:cNvSpPr/>
            <p:nvPr/>
          </p:nvSpPr>
          <p:spPr>
            <a:xfrm>
              <a:off x="6019800" y="2200275"/>
              <a:ext cx="2200275" cy="13144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7180" name="图片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5999" y="2286000"/>
              <a:ext cx="2048682" cy="11430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Text Box 1"/>
          <p:cNvSpPr txBox="1"/>
          <p:nvPr/>
        </p:nvSpPr>
        <p:spPr>
          <a:xfrm>
            <a:off x="922020" y="2813050"/>
            <a:ext cx="10427335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ym typeface="+mn-ea"/>
              </a:rPr>
              <a:t>The process of encoding a message so that only authorised parties can access it is called encryption.The process of encrypting an image is called image encryption.</a:t>
            </a:r>
            <a:endParaRPr 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b="1">
                <a:sym typeface="+mn-ea"/>
              </a:rPr>
              <a:t>we all know image have a very large amount of data.</a:t>
            </a:r>
            <a:endParaRPr 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b="1">
                <a:sym typeface="+mn-ea"/>
              </a:rPr>
              <a:t>so there are many types to image encryption are there which are used.</a:t>
            </a:r>
            <a:endParaRPr lang="en-IN" alt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b="1">
                <a:sym typeface="+mn-ea"/>
              </a:rPr>
              <a:t>such as Traditional encrypting mechanisms AES and RSA  or not to tradistion are Chaos-based cryptography</a:t>
            </a:r>
            <a:endParaRPr lang="en-IN" alt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b="1">
                <a:sym typeface="+mn-ea"/>
              </a:rPr>
              <a:t>Most chaotic sequences are calculated iteratively, with the value in each iteration being dependent onthe previous one.</a:t>
            </a:r>
            <a:endParaRPr lang="en-IN" alt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b="1">
                <a:sym typeface="+mn-ea"/>
              </a:rPr>
              <a:t>Chaotic systems are a simple sub-sort of nonlinear dynamical systems. They </a:t>
            </a:r>
            <a:endParaRPr lang="en-IN" alt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b="1">
                <a:sym typeface="+mn-ea"/>
              </a:rPr>
              <a:t>may contain not very many interfacing parts and these may keep exceptionally simple guidelines, </a:t>
            </a:r>
            <a:endParaRPr lang="en-IN" alt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b="1">
                <a:sym typeface="+mn-ea"/>
              </a:rPr>
              <a:t>however, these systems all have an extremely delicate dependence on their underlying conditions</a:t>
            </a:r>
            <a:endParaRPr lang="en-IN" alt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 sz="2000" b="1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 sz="2000" b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>
            <a:off x="-74646" y="1195387"/>
            <a:ext cx="12192000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568584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568584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CA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直角三角形 24"/>
          <p:cNvSpPr/>
          <p:nvPr/>
        </p:nvSpPr>
        <p:spPr>
          <a:xfrm rot="5400000">
            <a:off x="0" y="0"/>
            <a:ext cx="2838450" cy="2838450"/>
          </a:xfrm>
          <a:prstGeom prst="rtTriangle">
            <a:avLst/>
          </a:prstGeom>
          <a:solidFill>
            <a:srgbClr val="0D51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73" name="文本框 25"/>
          <p:cNvSpPr txBox="1"/>
          <p:nvPr/>
        </p:nvSpPr>
        <p:spPr>
          <a:xfrm>
            <a:off x="583565" y="1194911"/>
            <a:ext cx="4316095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Abstract</a:t>
            </a:r>
            <a:endParaRPr lang="en-US" sz="4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57142" y="2221865"/>
            <a:ext cx="3911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5" name="文本框 30"/>
          <p:cNvSpPr txBox="1"/>
          <p:nvPr/>
        </p:nvSpPr>
        <p:spPr>
          <a:xfrm>
            <a:off x="357142" y="2534286"/>
            <a:ext cx="10401054" cy="3784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Our basic objective in the project is to encrypt images appropriately in social media. As social media is a vast platform, millions of users share their images online and the content is often not secured resulting in large risk of cyber abuse and misuse. </a:t>
            </a: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This can also be applied in banks and military bases, where sensitive information is transferred and encryption if data is necessary.</a:t>
            </a: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Visual cryptography is such a technique in which an image is ciphered into random images (which cannot be read) when paired with secret images such that when they are paired appropriately under a particular algorithm, the plaintext can be read. </a:t>
            </a: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Keywords- Visual Cryptography, Encryption, Decryption,  Secret Image</a:t>
            </a:r>
            <a:r>
              <a:rPr lang="en-IN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endParaRPr lang="en-IN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chaos map.</a:t>
            </a:r>
            <a:endParaRPr lang="en-IN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4580" name="图片 3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25285" y="674370"/>
            <a:ext cx="1772285" cy="1042035"/>
          </a:xfrm>
          <a:prstGeom prst="rect">
            <a:avLst/>
          </a:prstGeom>
          <a:noFill/>
          <a:ln w="1905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" name="组合 8"/>
          <p:cNvGrpSpPr/>
          <p:nvPr/>
        </p:nvGrpSpPr>
        <p:grpSpPr>
          <a:xfrm>
            <a:off x="11099800" y="128588"/>
            <a:ext cx="806450" cy="336550"/>
            <a:chOff x="603250" y="1054101"/>
            <a:chExt cx="1951038" cy="812800"/>
          </a:xfrm>
        </p:grpSpPr>
        <p:sp>
          <p:nvSpPr>
            <p:cNvPr id="12290" name="Freeform 5"/>
            <p:cNvSpPr/>
            <p:nvPr/>
          </p:nvSpPr>
          <p:spPr>
            <a:xfrm>
              <a:off x="2365375" y="1431926"/>
              <a:ext cx="188913" cy="407988"/>
            </a:xfrm>
            <a:custGeom>
              <a:avLst/>
              <a:gdLst/>
              <a:ahLst/>
              <a:cxnLst>
                <a:cxn ang="0">
                  <a:pos x="43180" y="187332"/>
                </a:cxn>
                <a:cxn ang="0">
                  <a:pos x="41381" y="187332"/>
                </a:cxn>
                <a:cxn ang="0">
                  <a:pos x="41381" y="406187"/>
                </a:cxn>
                <a:cxn ang="0">
                  <a:pos x="0" y="407988"/>
                </a:cxn>
                <a:cxn ang="0">
                  <a:pos x="0" y="187332"/>
                </a:cxn>
                <a:cxn ang="0">
                  <a:pos x="0" y="183730"/>
                </a:cxn>
                <a:cxn ang="0">
                  <a:pos x="0" y="147704"/>
                </a:cxn>
                <a:cxn ang="0">
                  <a:pos x="188913" y="0"/>
                </a:cxn>
                <a:cxn ang="0">
                  <a:pos x="188913" y="49535"/>
                </a:cxn>
                <a:cxn ang="0">
                  <a:pos x="43180" y="187332"/>
                </a:cxn>
              </a:cxnLst>
              <a:rect l="0" t="0" r="0" b="0"/>
              <a:pathLst>
                <a:path w="210" h="453">
                  <a:moveTo>
                    <a:pt x="48" y="208"/>
                  </a:moveTo>
                  <a:cubicBezTo>
                    <a:pt x="46" y="208"/>
                    <a:pt x="46" y="208"/>
                    <a:pt x="46" y="208"/>
                  </a:cubicBezTo>
                  <a:cubicBezTo>
                    <a:pt x="46" y="451"/>
                    <a:pt x="46" y="451"/>
                    <a:pt x="46" y="451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4" y="70"/>
                    <a:pt x="109" y="0"/>
                    <a:pt x="210" y="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125" y="57"/>
                    <a:pt x="56" y="123"/>
                    <a:pt x="48" y="20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1" name="Freeform 6"/>
            <p:cNvSpPr/>
            <p:nvPr/>
          </p:nvSpPr>
          <p:spPr>
            <a:xfrm>
              <a:off x="2466975" y="1135063"/>
              <a:ext cx="71438" cy="231775"/>
            </a:xfrm>
            <a:custGeom>
              <a:avLst/>
              <a:gdLst/>
              <a:ahLst/>
              <a:cxnLst>
                <a:cxn ang="0">
                  <a:pos x="0" y="166195"/>
                </a:cxn>
                <a:cxn ang="0">
                  <a:pos x="0" y="166195"/>
                </a:cxn>
                <a:cxn ang="0">
                  <a:pos x="0" y="0"/>
                </a:cxn>
                <a:cxn ang="0">
                  <a:pos x="18990" y="0"/>
                </a:cxn>
                <a:cxn ang="0">
                  <a:pos x="18990" y="167094"/>
                </a:cxn>
                <a:cxn ang="0">
                  <a:pos x="71438" y="215605"/>
                </a:cxn>
                <a:cxn ang="0">
                  <a:pos x="71438" y="231775"/>
                </a:cxn>
                <a:cxn ang="0">
                  <a:pos x="68725" y="231775"/>
                </a:cxn>
                <a:cxn ang="0">
                  <a:pos x="0" y="166195"/>
                </a:cxn>
              </a:cxnLst>
              <a:rect l="0" t="0" r="0" b="0"/>
              <a:pathLst>
                <a:path w="79" h="258">
                  <a:moveTo>
                    <a:pt x="0" y="185"/>
                  </a:moveTo>
                  <a:cubicBezTo>
                    <a:pt x="0" y="185"/>
                    <a:pt x="0" y="185"/>
                    <a:pt x="0" y="1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24" y="216"/>
                    <a:pt x="48" y="240"/>
                    <a:pt x="79" y="240"/>
                  </a:cubicBezTo>
                  <a:cubicBezTo>
                    <a:pt x="79" y="258"/>
                    <a:pt x="79" y="258"/>
                    <a:pt x="79" y="258"/>
                  </a:cubicBezTo>
                  <a:cubicBezTo>
                    <a:pt x="78" y="258"/>
                    <a:pt x="77" y="258"/>
                    <a:pt x="76" y="258"/>
                  </a:cubicBezTo>
                  <a:cubicBezTo>
                    <a:pt x="35" y="258"/>
                    <a:pt x="1" y="226"/>
                    <a:pt x="0" y="18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2" name="Freeform 7"/>
            <p:cNvSpPr/>
            <p:nvPr/>
          </p:nvSpPr>
          <p:spPr>
            <a:xfrm>
              <a:off x="2332038" y="1135063"/>
              <a:ext cx="69850" cy="231775"/>
            </a:xfrm>
            <a:custGeom>
              <a:avLst/>
              <a:gdLst/>
              <a:ahLst/>
              <a:cxnLst>
                <a:cxn ang="0">
                  <a:pos x="69850" y="168890"/>
                </a:cxn>
                <a:cxn ang="0">
                  <a:pos x="69850" y="168890"/>
                </a:cxn>
                <a:cxn ang="0">
                  <a:pos x="2653" y="231775"/>
                </a:cxn>
                <a:cxn ang="0">
                  <a:pos x="0" y="231775"/>
                </a:cxn>
                <a:cxn ang="0">
                  <a:pos x="0" y="215605"/>
                </a:cxn>
                <a:cxn ang="0">
                  <a:pos x="50398" y="167094"/>
                </a:cxn>
                <a:cxn ang="0">
                  <a:pos x="50398" y="0"/>
                </a:cxn>
                <a:cxn ang="0">
                  <a:pos x="69850" y="0"/>
                </a:cxn>
                <a:cxn ang="0">
                  <a:pos x="69850" y="166195"/>
                </a:cxn>
                <a:cxn ang="0">
                  <a:pos x="69850" y="166195"/>
                </a:cxn>
                <a:cxn ang="0">
                  <a:pos x="69850" y="167094"/>
                </a:cxn>
                <a:cxn ang="0">
                  <a:pos x="69850" y="168890"/>
                </a:cxn>
              </a:cxnLst>
              <a:rect l="0" t="0" r="0" b="0"/>
              <a:pathLst>
                <a:path w="79" h="258">
                  <a:moveTo>
                    <a:pt x="79" y="188"/>
                  </a:moveTo>
                  <a:cubicBezTo>
                    <a:pt x="79" y="188"/>
                    <a:pt x="79" y="188"/>
                    <a:pt x="79" y="188"/>
                  </a:cubicBezTo>
                  <a:cubicBezTo>
                    <a:pt x="76" y="227"/>
                    <a:pt x="44" y="258"/>
                    <a:pt x="3" y="258"/>
                  </a:cubicBezTo>
                  <a:cubicBezTo>
                    <a:pt x="2" y="258"/>
                    <a:pt x="1" y="258"/>
                    <a:pt x="0" y="258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30" y="240"/>
                    <a:pt x="55" y="216"/>
                    <a:pt x="57" y="186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6"/>
                    <a:pt x="79" y="186"/>
                    <a:pt x="79" y="186"/>
                  </a:cubicBezTo>
                  <a:lnTo>
                    <a:pt x="79" y="18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3" name="Freeform 8"/>
            <p:cNvSpPr>
              <a:spLocks noEditPoints="1"/>
            </p:cNvSpPr>
            <p:nvPr/>
          </p:nvSpPr>
          <p:spPr>
            <a:xfrm>
              <a:off x="1925638" y="1417638"/>
              <a:ext cx="430213" cy="449263"/>
            </a:xfrm>
            <a:custGeom>
              <a:avLst/>
              <a:gdLst/>
              <a:ahLst/>
              <a:cxnLst>
                <a:cxn ang="0">
                  <a:pos x="416713" y="190350"/>
                </a:cxn>
                <a:cxn ang="0">
                  <a:pos x="368111" y="198470"/>
                </a:cxn>
                <a:cxn ang="0">
                  <a:pos x="297009" y="352735"/>
                </a:cxn>
                <a:cxn ang="0">
                  <a:pos x="97203" y="299509"/>
                </a:cxn>
                <a:cxn ang="0">
                  <a:pos x="375311" y="138027"/>
                </a:cxn>
                <a:cxn ang="0">
                  <a:pos x="375311" y="138027"/>
                </a:cxn>
                <a:cxn ang="0">
                  <a:pos x="394212" y="127201"/>
                </a:cxn>
                <a:cxn ang="0">
                  <a:pos x="393312" y="126299"/>
                </a:cxn>
                <a:cxn ang="0">
                  <a:pos x="126004" y="54128"/>
                </a:cxn>
                <a:cxn ang="0">
                  <a:pos x="54002" y="322964"/>
                </a:cxn>
                <a:cxn ang="0">
                  <a:pos x="321310" y="394233"/>
                </a:cxn>
                <a:cxn ang="0">
                  <a:pos x="416713" y="190350"/>
                </a:cxn>
                <a:cxn ang="0">
                  <a:pos x="78302" y="247185"/>
                </a:cxn>
                <a:cxn ang="0">
                  <a:pos x="150305" y="97431"/>
                </a:cxn>
                <a:cxn ang="0">
                  <a:pos x="315010" y="110060"/>
                </a:cxn>
                <a:cxn ang="0">
                  <a:pos x="78302" y="247185"/>
                </a:cxn>
              </a:cxnLst>
              <a:rect l="0" t="0" r="0" b="0"/>
              <a:pathLst>
                <a:path w="478" h="498">
                  <a:moveTo>
                    <a:pt x="463" y="211"/>
                  </a:moveTo>
                  <a:cubicBezTo>
                    <a:pt x="409" y="220"/>
                    <a:pt x="409" y="220"/>
                    <a:pt x="409" y="220"/>
                  </a:cubicBezTo>
                  <a:cubicBezTo>
                    <a:pt x="421" y="286"/>
                    <a:pt x="392" y="356"/>
                    <a:pt x="330" y="391"/>
                  </a:cubicBezTo>
                  <a:cubicBezTo>
                    <a:pt x="252" y="436"/>
                    <a:pt x="153" y="410"/>
                    <a:pt x="108" y="332"/>
                  </a:cubicBezTo>
                  <a:cubicBezTo>
                    <a:pt x="417" y="153"/>
                    <a:pt x="417" y="153"/>
                    <a:pt x="417" y="153"/>
                  </a:cubicBezTo>
                  <a:cubicBezTo>
                    <a:pt x="417" y="153"/>
                    <a:pt x="417" y="153"/>
                    <a:pt x="417" y="153"/>
                  </a:cubicBezTo>
                  <a:cubicBezTo>
                    <a:pt x="438" y="141"/>
                    <a:pt x="438" y="141"/>
                    <a:pt x="438" y="141"/>
                  </a:cubicBezTo>
                  <a:cubicBezTo>
                    <a:pt x="437" y="141"/>
                    <a:pt x="437" y="140"/>
                    <a:pt x="437" y="140"/>
                  </a:cubicBezTo>
                  <a:cubicBezTo>
                    <a:pt x="377" y="35"/>
                    <a:pt x="244" y="0"/>
                    <a:pt x="140" y="60"/>
                  </a:cubicBezTo>
                  <a:cubicBezTo>
                    <a:pt x="35" y="120"/>
                    <a:pt x="0" y="253"/>
                    <a:pt x="60" y="358"/>
                  </a:cubicBezTo>
                  <a:cubicBezTo>
                    <a:pt x="120" y="462"/>
                    <a:pt x="253" y="498"/>
                    <a:pt x="357" y="437"/>
                  </a:cubicBezTo>
                  <a:cubicBezTo>
                    <a:pt x="439" y="390"/>
                    <a:pt x="478" y="299"/>
                    <a:pt x="463" y="211"/>
                  </a:cubicBezTo>
                  <a:close/>
                  <a:moveTo>
                    <a:pt x="87" y="274"/>
                  </a:moveTo>
                  <a:cubicBezTo>
                    <a:pt x="78" y="209"/>
                    <a:pt x="107" y="142"/>
                    <a:pt x="167" y="108"/>
                  </a:cubicBezTo>
                  <a:cubicBezTo>
                    <a:pt x="227" y="73"/>
                    <a:pt x="299" y="81"/>
                    <a:pt x="350" y="122"/>
                  </a:cubicBezTo>
                  <a:lnTo>
                    <a:pt x="87" y="2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4" name="Freeform 9"/>
            <p:cNvSpPr/>
            <p:nvPr/>
          </p:nvSpPr>
          <p:spPr>
            <a:xfrm>
              <a:off x="2073275" y="1250951"/>
              <a:ext cx="225425" cy="115888"/>
            </a:xfrm>
            <a:custGeom>
              <a:avLst/>
              <a:gdLst/>
              <a:ahLst/>
              <a:cxnLst>
                <a:cxn ang="0">
                  <a:pos x="154475" y="52512"/>
                </a:cxn>
                <a:cxn ang="0">
                  <a:pos x="154475" y="52512"/>
                </a:cxn>
                <a:cxn ang="0">
                  <a:pos x="154475" y="50701"/>
                </a:cxn>
                <a:cxn ang="0">
                  <a:pos x="154475" y="49796"/>
                </a:cxn>
                <a:cxn ang="0">
                  <a:pos x="154475" y="49796"/>
                </a:cxn>
                <a:cxn ang="0">
                  <a:pos x="154475" y="19918"/>
                </a:cxn>
                <a:cxn ang="0">
                  <a:pos x="70950" y="19918"/>
                </a:cxn>
                <a:cxn ang="0">
                  <a:pos x="70950" y="49796"/>
                </a:cxn>
                <a:cxn ang="0">
                  <a:pos x="70950" y="49796"/>
                </a:cxn>
                <a:cxn ang="0">
                  <a:pos x="70950" y="50701"/>
                </a:cxn>
                <a:cxn ang="0">
                  <a:pos x="70950" y="52512"/>
                </a:cxn>
                <a:cxn ang="0">
                  <a:pos x="70950" y="52512"/>
                </a:cxn>
                <a:cxn ang="0">
                  <a:pos x="2694" y="115888"/>
                </a:cxn>
                <a:cxn ang="0">
                  <a:pos x="0" y="115888"/>
                </a:cxn>
                <a:cxn ang="0">
                  <a:pos x="0" y="99591"/>
                </a:cxn>
                <a:cxn ang="0">
                  <a:pos x="51192" y="50701"/>
                </a:cxn>
                <a:cxn ang="0">
                  <a:pos x="51192" y="19918"/>
                </a:cxn>
                <a:cxn ang="0">
                  <a:pos x="51192" y="0"/>
                </a:cxn>
                <a:cxn ang="0">
                  <a:pos x="70950" y="0"/>
                </a:cxn>
                <a:cxn ang="0">
                  <a:pos x="154475" y="0"/>
                </a:cxn>
                <a:cxn ang="0">
                  <a:pos x="160761" y="0"/>
                </a:cxn>
                <a:cxn ang="0">
                  <a:pos x="174233" y="0"/>
                </a:cxn>
                <a:cxn ang="0">
                  <a:pos x="174233" y="50701"/>
                </a:cxn>
                <a:cxn ang="0">
                  <a:pos x="225425" y="99591"/>
                </a:cxn>
                <a:cxn ang="0">
                  <a:pos x="225425" y="115888"/>
                </a:cxn>
                <a:cxn ang="0">
                  <a:pos x="222731" y="115888"/>
                </a:cxn>
                <a:cxn ang="0">
                  <a:pos x="154475" y="52512"/>
                </a:cxn>
              </a:cxnLst>
              <a:rect l="0" t="0" r="0" b="0"/>
              <a:pathLst>
                <a:path w="251" h="128">
                  <a:moveTo>
                    <a:pt x="172" y="58"/>
                  </a:moveTo>
                  <a:cubicBezTo>
                    <a:pt x="172" y="58"/>
                    <a:pt x="172" y="58"/>
                    <a:pt x="172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2" y="56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6" y="97"/>
                    <a:pt x="43" y="128"/>
                    <a:pt x="3" y="128"/>
                  </a:cubicBezTo>
                  <a:cubicBezTo>
                    <a:pt x="2" y="128"/>
                    <a:pt x="1" y="128"/>
                    <a:pt x="0" y="12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30" y="110"/>
                    <a:pt x="55" y="86"/>
                    <a:pt x="57" y="56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6" y="86"/>
                    <a:pt x="221" y="110"/>
                    <a:pt x="251" y="110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0" y="128"/>
                    <a:pt x="249" y="128"/>
                    <a:pt x="248" y="128"/>
                  </a:cubicBezTo>
                  <a:cubicBezTo>
                    <a:pt x="208" y="128"/>
                    <a:pt x="175" y="97"/>
                    <a:pt x="172" y="5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5" name="Freeform 10"/>
            <p:cNvSpPr/>
            <p:nvPr/>
          </p:nvSpPr>
          <p:spPr>
            <a:xfrm>
              <a:off x="2079625" y="1212851"/>
              <a:ext cx="212725" cy="31750"/>
            </a:xfrm>
            <a:custGeom>
              <a:avLst/>
              <a:gdLst/>
              <a:ahLst/>
              <a:cxnLst>
                <a:cxn ang="0">
                  <a:pos x="193675" y="19050"/>
                </a:cxn>
                <a:cxn ang="0">
                  <a:pos x="19050" y="19050"/>
                </a:cxn>
                <a:cxn ang="0">
                  <a:pos x="19050" y="31750"/>
                </a:cxn>
                <a:cxn ang="0">
                  <a:pos x="0" y="31750"/>
                </a:cxn>
                <a:cxn ang="0">
                  <a:pos x="0" y="19050"/>
                </a:cxn>
                <a:cxn ang="0">
                  <a:pos x="0" y="0"/>
                </a:cxn>
                <a:cxn ang="0">
                  <a:pos x="19050" y="0"/>
                </a:cxn>
                <a:cxn ang="0">
                  <a:pos x="193675" y="0"/>
                </a:cxn>
                <a:cxn ang="0">
                  <a:pos x="212725" y="0"/>
                </a:cxn>
                <a:cxn ang="0">
                  <a:pos x="212725" y="19050"/>
                </a:cxn>
                <a:cxn ang="0">
                  <a:pos x="212725" y="31750"/>
                </a:cxn>
                <a:cxn ang="0">
                  <a:pos x="193675" y="31750"/>
                </a:cxn>
                <a:cxn ang="0">
                  <a:pos x="193675" y="19050"/>
                </a:cxn>
              </a:cxnLst>
              <a:rect l="0" t="0" r="0" b="0"/>
              <a:pathLst>
                <a:path w="134" h="20">
                  <a:moveTo>
                    <a:pt x="122" y="12"/>
                  </a:moveTo>
                  <a:lnTo>
                    <a:pt x="12" y="12"/>
                  </a:lnTo>
                  <a:lnTo>
                    <a:pt x="12" y="20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2" y="0"/>
                  </a:lnTo>
                  <a:lnTo>
                    <a:pt x="134" y="0"/>
                  </a:lnTo>
                  <a:lnTo>
                    <a:pt x="134" y="12"/>
                  </a:lnTo>
                  <a:lnTo>
                    <a:pt x="134" y="20"/>
                  </a:lnTo>
                  <a:lnTo>
                    <a:pt x="122" y="20"/>
                  </a:lnTo>
                  <a:lnTo>
                    <a:pt x="122" y="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6" name="Freeform 11"/>
            <p:cNvSpPr/>
            <p:nvPr/>
          </p:nvSpPr>
          <p:spPr>
            <a:xfrm>
              <a:off x="2085975" y="1109663"/>
              <a:ext cx="200025" cy="90488"/>
            </a:xfrm>
            <a:custGeom>
              <a:avLst/>
              <a:gdLst/>
              <a:ahLst/>
              <a:cxnLst>
                <a:cxn ang="0">
                  <a:pos x="109538" y="71438"/>
                </a:cxn>
                <a:cxn ang="0">
                  <a:pos x="168275" y="71438"/>
                </a:cxn>
                <a:cxn ang="0">
                  <a:pos x="168275" y="90488"/>
                </a:cxn>
                <a:cxn ang="0">
                  <a:pos x="33338" y="90488"/>
                </a:cxn>
                <a:cxn ang="0">
                  <a:pos x="33338" y="71438"/>
                </a:cxn>
                <a:cxn ang="0">
                  <a:pos x="90488" y="71438"/>
                </a:cxn>
                <a:cxn ang="0">
                  <a:pos x="90488" y="50800"/>
                </a:cxn>
                <a:cxn ang="0">
                  <a:pos x="0" y="50800"/>
                </a:cxn>
                <a:cxn ang="0">
                  <a:pos x="0" y="31750"/>
                </a:cxn>
                <a:cxn ang="0">
                  <a:pos x="90488" y="31750"/>
                </a:cxn>
                <a:cxn ang="0">
                  <a:pos x="90488" y="0"/>
                </a:cxn>
                <a:cxn ang="0">
                  <a:pos x="109538" y="0"/>
                </a:cxn>
                <a:cxn ang="0">
                  <a:pos x="109538" y="31750"/>
                </a:cxn>
                <a:cxn ang="0">
                  <a:pos x="200025" y="31750"/>
                </a:cxn>
                <a:cxn ang="0">
                  <a:pos x="200025" y="50800"/>
                </a:cxn>
                <a:cxn ang="0">
                  <a:pos x="109538" y="50800"/>
                </a:cxn>
                <a:cxn ang="0">
                  <a:pos x="109538" y="71438"/>
                </a:cxn>
              </a:cxnLst>
              <a:rect l="0" t="0" r="0" b="0"/>
              <a:pathLst>
                <a:path w="126" h="57">
                  <a:moveTo>
                    <a:pt x="69" y="45"/>
                  </a:moveTo>
                  <a:lnTo>
                    <a:pt x="106" y="45"/>
                  </a:lnTo>
                  <a:lnTo>
                    <a:pt x="106" y="57"/>
                  </a:lnTo>
                  <a:lnTo>
                    <a:pt x="21" y="57"/>
                  </a:lnTo>
                  <a:lnTo>
                    <a:pt x="21" y="45"/>
                  </a:lnTo>
                  <a:lnTo>
                    <a:pt x="57" y="45"/>
                  </a:lnTo>
                  <a:lnTo>
                    <a:pt x="57" y="32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69" y="0"/>
                  </a:lnTo>
                  <a:lnTo>
                    <a:pt x="69" y="20"/>
                  </a:lnTo>
                  <a:lnTo>
                    <a:pt x="126" y="20"/>
                  </a:lnTo>
                  <a:lnTo>
                    <a:pt x="126" y="32"/>
                  </a:lnTo>
                  <a:lnTo>
                    <a:pt x="69" y="32"/>
                  </a:lnTo>
                  <a:lnTo>
                    <a:pt x="69" y="4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7" name="Freeform 12"/>
            <p:cNvSpPr/>
            <p:nvPr/>
          </p:nvSpPr>
          <p:spPr>
            <a:xfrm>
              <a:off x="1892300" y="1219201"/>
              <a:ext cx="142875" cy="149225"/>
            </a:xfrm>
            <a:custGeom>
              <a:avLst/>
              <a:gdLst/>
              <a:ahLst/>
              <a:cxnLst>
                <a:cxn ang="0">
                  <a:pos x="19050" y="149225"/>
                </a:cxn>
                <a:cxn ang="0">
                  <a:pos x="0" y="149225"/>
                </a:cxn>
                <a:cxn ang="0">
                  <a:pos x="0" y="130175"/>
                </a:cxn>
                <a:cxn ang="0">
                  <a:pos x="0" y="12700"/>
                </a:cxn>
                <a:cxn ang="0">
                  <a:pos x="17463" y="12700"/>
                </a:cxn>
                <a:cxn ang="0">
                  <a:pos x="39688" y="0"/>
                </a:cxn>
                <a:cxn ang="0">
                  <a:pos x="49213" y="17463"/>
                </a:cxn>
                <a:cxn ang="0">
                  <a:pos x="19050" y="34925"/>
                </a:cxn>
                <a:cxn ang="0">
                  <a:pos x="19050" y="71438"/>
                </a:cxn>
                <a:cxn ang="0">
                  <a:pos x="58738" y="71438"/>
                </a:cxn>
                <a:cxn ang="0">
                  <a:pos x="58738" y="90488"/>
                </a:cxn>
                <a:cxn ang="0">
                  <a:pos x="19050" y="90488"/>
                </a:cxn>
                <a:cxn ang="0">
                  <a:pos x="19050" y="130175"/>
                </a:cxn>
                <a:cxn ang="0">
                  <a:pos x="122238" y="130175"/>
                </a:cxn>
                <a:cxn ang="0">
                  <a:pos x="122238" y="90488"/>
                </a:cxn>
                <a:cxn ang="0">
                  <a:pos x="84138" y="90488"/>
                </a:cxn>
                <a:cxn ang="0">
                  <a:pos x="84138" y="71438"/>
                </a:cxn>
                <a:cxn ang="0">
                  <a:pos x="122238" y="71438"/>
                </a:cxn>
                <a:cxn ang="0">
                  <a:pos x="122238" y="31750"/>
                </a:cxn>
                <a:cxn ang="0">
                  <a:pos x="84138" y="31750"/>
                </a:cxn>
                <a:cxn ang="0">
                  <a:pos x="84138" y="12700"/>
                </a:cxn>
                <a:cxn ang="0">
                  <a:pos x="122238" y="12700"/>
                </a:cxn>
                <a:cxn ang="0">
                  <a:pos x="142875" y="12700"/>
                </a:cxn>
                <a:cxn ang="0">
                  <a:pos x="142875" y="149225"/>
                </a:cxn>
                <a:cxn ang="0">
                  <a:pos x="122238" y="149225"/>
                </a:cxn>
                <a:cxn ang="0">
                  <a:pos x="19050" y="149225"/>
                </a:cxn>
              </a:cxnLst>
              <a:rect l="0" t="0" r="0" b="0"/>
              <a:pathLst>
                <a:path w="90" h="94">
                  <a:moveTo>
                    <a:pt x="12" y="94"/>
                  </a:moveTo>
                  <a:lnTo>
                    <a:pt x="0" y="94"/>
                  </a:lnTo>
                  <a:lnTo>
                    <a:pt x="0" y="82"/>
                  </a:lnTo>
                  <a:lnTo>
                    <a:pt x="0" y="8"/>
                  </a:lnTo>
                  <a:lnTo>
                    <a:pt x="11" y="8"/>
                  </a:lnTo>
                  <a:lnTo>
                    <a:pt x="25" y="0"/>
                  </a:lnTo>
                  <a:lnTo>
                    <a:pt x="31" y="11"/>
                  </a:lnTo>
                  <a:lnTo>
                    <a:pt x="12" y="22"/>
                  </a:lnTo>
                  <a:lnTo>
                    <a:pt x="12" y="45"/>
                  </a:lnTo>
                  <a:lnTo>
                    <a:pt x="37" y="45"/>
                  </a:lnTo>
                  <a:lnTo>
                    <a:pt x="37" y="57"/>
                  </a:lnTo>
                  <a:lnTo>
                    <a:pt x="12" y="57"/>
                  </a:lnTo>
                  <a:lnTo>
                    <a:pt x="12" y="82"/>
                  </a:lnTo>
                  <a:lnTo>
                    <a:pt x="77" y="82"/>
                  </a:lnTo>
                  <a:lnTo>
                    <a:pt x="77" y="57"/>
                  </a:lnTo>
                  <a:lnTo>
                    <a:pt x="53" y="57"/>
                  </a:lnTo>
                  <a:lnTo>
                    <a:pt x="53" y="45"/>
                  </a:lnTo>
                  <a:lnTo>
                    <a:pt x="77" y="45"/>
                  </a:lnTo>
                  <a:lnTo>
                    <a:pt x="77" y="20"/>
                  </a:lnTo>
                  <a:lnTo>
                    <a:pt x="53" y="20"/>
                  </a:lnTo>
                  <a:lnTo>
                    <a:pt x="53" y="8"/>
                  </a:lnTo>
                  <a:lnTo>
                    <a:pt x="77" y="8"/>
                  </a:lnTo>
                  <a:lnTo>
                    <a:pt x="90" y="8"/>
                  </a:lnTo>
                  <a:lnTo>
                    <a:pt x="90" y="94"/>
                  </a:lnTo>
                  <a:lnTo>
                    <a:pt x="77" y="94"/>
                  </a:lnTo>
                  <a:lnTo>
                    <a:pt x="12" y="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8" name="Freeform 13"/>
            <p:cNvSpPr/>
            <p:nvPr/>
          </p:nvSpPr>
          <p:spPr>
            <a:xfrm>
              <a:off x="1995488" y="1165226"/>
              <a:ext cx="39688" cy="46038"/>
            </a:xfrm>
            <a:custGeom>
              <a:avLst/>
              <a:gdLst/>
              <a:ahLst/>
              <a:cxnLst>
                <a:cxn ang="0">
                  <a:pos x="0" y="36513"/>
                </a:cxn>
                <a:cxn ang="0">
                  <a:pos x="22225" y="0"/>
                </a:cxn>
                <a:cxn ang="0">
                  <a:pos x="39688" y="9525"/>
                </a:cxn>
                <a:cxn ang="0">
                  <a:pos x="15875" y="46038"/>
                </a:cxn>
                <a:cxn ang="0">
                  <a:pos x="0" y="36513"/>
                </a:cxn>
              </a:cxnLst>
              <a:rect l="0" t="0" r="0" b="0"/>
              <a:pathLst>
                <a:path w="25" h="29">
                  <a:moveTo>
                    <a:pt x="0" y="23"/>
                  </a:moveTo>
                  <a:lnTo>
                    <a:pt x="14" y="0"/>
                  </a:lnTo>
                  <a:lnTo>
                    <a:pt x="25" y="6"/>
                  </a:lnTo>
                  <a:lnTo>
                    <a:pt x="10" y="29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9" name="Freeform 14"/>
            <p:cNvSpPr/>
            <p:nvPr/>
          </p:nvSpPr>
          <p:spPr>
            <a:xfrm>
              <a:off x="1938338" y="1158876"/>
              <a:ext cx="39688" cy="46038"/>
            </a:xfrm>
            <a:custGeom>
              <a:avLst/>
              <a:gdLst/>
              <a:ahLst/>
              <a:cxnLst>
                <a:cxn ang="0">
                  <a:pos x="39688" y="36513"/>
                </a:cxn>
                <a:cxn ang="0">
                  <a:pos x="22225" y="46038"/>
                </a:cxn>
                <a:cxn ang="0">
                  <a:pos x="0" y="9525"/>
                </a:cxn>
                <a:cxn ang="0">
                  <a:pos x="15875" y="0"/>
                </a:cxn>
                <a:cxn ang="0">
                  <a:pos x="39688" y="36513"/>
                </a:cxn>
              </a:cxnLst>
              <a:rect l="0" t="0" r="0" b="0"/>
              <a:pathLst>
                <a:path w="25" h="29">
                  <a:moveTo>
                    <a:pt x="25" y="23"/>
                  </a:moveTo>
                  <a:lnTo>
                    <a:pt x="14" y="29"/>
                  </a:lnTo>
                  <a:lnTo>
                    <a:pt x="0" y="6"/>
                  </a:lnTo>
                  <a:lnTo>
                    <a:pt x="10" y="0"/>
                  </a:lnTo>
                  <a:lnTo>
                    <a:pt x="25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0" name="Freeform 15"/>
            <p:cNvSpPr/>
            <p:nvPr/>
          </p:nvSpPr>
          <p:spPr>
            <a:xfrm>
              <a:off x="1898650" y="1165226"/>
              <a:ext cx="39688" cy="46038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17463" y="0"/>
                </a:cxn>
                <a:cxn ang="0">
                  <a:pos x="39688" y="36513"/>
                </a:cxn>
                <a:cxn ang="0">
                  <a:pos x="23813" y="46038"/>
                </a:cxn>
                <a:cxn ang="0">
                  <a:pos x="0" y="9525"/>
                </a:cxn>
              </a:cxnLst>
              <a:rect l="0" t="0" r="0" b="0"/>
              <a:pathLst>
                <a:path w="25" h="29">
                  <a:moveTo>
                    <a:pt x="0" y="6"/>
                  </a:moveTo>
                  <a:lnTo>
                    <a:pt x="11" y="0"/>
                  </a:lnTo>
                  <a:lnTo>
                    <a:pt x="25" y="23"/>
                  </a:lnTo>
                  <a:lnTo>
                    <a:pt x="15" y="29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1" name="Freeform 16"/>
            <p:cNvSpPr/>
            <p:nvPr/>
          </p:nvSpPr>
          <p:spPr>
            <a:xfrm>
              <a:off x="1892300" y="1109663"/>
              <a:ext cx="134938" cy="46038"/>
            </a:xfrm>
            <a:custGeom>
              <a:avLst/>
              <a:gdLst/>
              <a:ahLst/>
              <a:cxnLst>
                <a:cxn ang="0">
                  <a:pos x="0" y="26988"/>
                </a:cxn>
                <a:cxn ang="0">
                  <a:pos x="130175" y="0"/>
                </a:cxn>
                <a:cxn ang="0">
                  <a:pos x="134938" y="17463"/>
                </a:cxn>
                <a:cxn ang="0">
                  <a:pos x="4763" y="46038"/>
                </a:cxn>
                <a:cxn ang="0">
                  <a:pos x="0" y="26988"/>
                </a:cxn>
              </a:cxnLst>
              <a:rect l="0" t="0" r="0" b="0"/>
              <a:pathLst>
                <a:path w="85" h="29">
                  <a:moveTo>
                    <a:pt x="0" y="17"/>
                  </a:moveTo>
                  <a:lnTo>
                    <a:pt x="82" y="0"/>
                  </a:lnTo>
                  <a:lnTo>
                    <a:pt x="85" y="11"/>
                  </a:lnTo>
                  <a:lnTo>
                    <a:pt x="3" y="29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2" name="Freeform 17"/>
            <p:cNvSpPr/>
            <p:nvPr/>
          </p:nvSpPr>
          <p:spPr>
            <a:xfrm>
              <a:off x="1768475" y="1160463"/>
              <a:ext cx="117475" cy="207963"/>
            </a:xfrm>
            <a:custGeom>
              <a:avLst/>
              <a:gdLst/>
              <a:ahLst/>
              <a:cxnLst>
                <a:cxn ang="0">
                  <a:pos x="73025" y="77788"/>
                </a:cxn>
                <a:cxn ang="0">
                  <a:pos x="76200" y="76200"/>
                </a:cxn>
                <a:cxn ang="0">
                  <a:pos x="112713" y="139700"/>
                </a:cxn>
                <a:cxn ang="0">
                  <a:pos x="95250" y="149225"/>
                </a:cxn>
                <a:cxn ang="0">
                  <a:pos x="73025" y="107950"/>
                </a:cxn>
                <a:cxn ang="0">
                  <a:pos x="73025" y="207963"/>
                </a:cxn>
                <a:cxn ang="0">
                  <a:pos x="52388" y="207963"/>
                </a:cxn>
                <a:cxn ang="0">
                  <a:pos x="52388" y="93663"/>
                </a:cxn>
                <a:cxn ang="0">
                  <a:pos x="17463" y="155575"/>
                </a:cxn>
                <a:cxn ang="0">
                  <a:pos x="0" y="144463"/>
                </a:cxn>
                <a:cxn ang="0">
                  <a:pos x="52388" y="53975"/>
                </a:cxn>
                <a:cxn ang="0">
                  <a:pos x="52388" y="39688"/>
                </a:cxn>
                <a:cxn ang="0">
                  <a:pos x="7938" y="39688"/>
                </a:cxn>
                <a:cxn ang="0">
                  <a:pos x="7938" y="20638"/>
                </a:cxn>
                <a:cxn ang="0">
                  <a:pos x="52388" y="20638"/>
                </a:cxn>
                <a:cxn ang="0">
                  <a:pos x="52388" y="0"/>
                </a:cxn>
                <a:cxn ang="0">
                  <a:pos x="73025" y="0"/>
                </a:cxn>
                <a:cxn ang="0">
                  <a:pos x="73025" y="20638"/>
                </a:cxn>
                <a:cxn ang="0">
                  <a:pos x="117475" y="20638"/>
                </a:cxn>
                <a:cxn ang="0">
                  <a:pos x="117475" y="39688"/>
                </a:cxn>
                <a:cxn ang="0">
                  <a:pos x="73025" y="39688"/>
                </a:cxn>
                <a:cxn ang="0">
                  <a:pos x="73025" y="77788"/>
                </a:cxn>
              </a:cxnLst>
              <a:rect l="0" t="0" r="0" b="0"/>
              <a:pathLst>
                <a:path w="74" h="131">
                  <a:moveTo>
                    <a:pt x="46" y="49"/>
                  </a:moveTo>
                  <a:lnTo>
                    <a:pt x="48" y="48"/>
                  </a:lnTo>
                  <a:lnTo>
                    <a:pt x="71" y="88"/>
                  </a:lnTo>
                  <a:lnTo>
                    <a:pt x="60" y="94"/>
                  </a:lnTo>
                  <a:lnTo>
                    <a:pt x="46" y="68"/>
                  </a:lnTo>
                  <a:lnTo>
                    <a:pt x="46" y="131"/>
                  </a:lnTo>
                  <a:lnTo>
                    <a:pt x="33" y="131"/>
                  </a:lnTo>
                  <a:lnTo>
                    <a:pt x="33" y="59"/>
                  </a:lnTo>
                  <a:lnTo>
                    <a:pt x="11" y="98"/>
                  </a:lnTo>
                  <a:lnTo>
                    <a:pt x="0" y="91"/>
                  </a:lnTo>
                  <a:lnTo>
                    <a:pt x="33" y="34"/>
                  </a:lnTo>
                  <a:lnTo>
                    <a:pt x="33" y="25"/>
                  </a:lnTo>
                  <a:lnTo>
                    <a:pt x="5" y="25"/>
                  </a:lnTo>
                  <a:lnTo>
                    <a:pt x="5" y="13"/>
                  </a:lnTo>
                  <a:lnTo>
                    <a:pt x="33" y="13"/>
                  </a:lnTo>
                  <a:lnTo>
                    <a:pt x="33" y="0"/>
                  </a:lnTo>
                  <a:lnTo>
                    <a:pt x="46" y="0"/>
                  </a:lnTo>
                  <a:lnTo>
                    <a:pt x="46" y="13"/>
                  </a:lnTo>
                  <a:lnTo>
                    <a:pt x="74" y="13"/>
                  </a:lnTo>
                  <a:lnTo>
                    <a:pt x="74" y="25"/>
                  </a:lnTo>
                  <a:lnTo>
                    <a:pt x="46" y="25"/>
                  </a:ln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3" name="Freeform 18"/>
            <p:cNvSpPr/>
            <p:nvPr/>
          </p:nvSpPr>
          <p:spPr>
            <a:xfrm>
              <a:off x="1774825" y="1111251"/>
              <a:ext cx="103188" cy="44450"/>
            </a:xfrm>
            <a:custGeom>
              <a:avLst/>
              <a:gdLst/>
              <a:ahLst/>
              <a:cxnLst>
                <a:cxn ang="0">
                  <a:pos x="0" y="25400"/>
                </a:cxn>
                <a:cxn ang="0">
                  <a:pos x="98425" y="0"/>
                </a:cxn>
                <a:cxn ang="0">
                  <a:pos x="103188" y="17463"/>
                </a:cxn>
                <a:cxn ang="0">
                  <a:pos x="6350" y="44450"/>
                </a:cxn>
                <a:cxn ang="0">
                  <a:pos x="0" y="25400"/>
                </a:cxn>
              </a:cxnLst>
              <a:rect l="0" t="0" r="0" b="0"/>
              <a:pathLst>
                <a:path w="65" h="28">
                  <a:moveTo>
                    <a:pt x="0" y="16"/>
                  </a:moveTo>
                  <a:lnTo>
                    <a:pt x="62" y="0"/>
                  </a:lnTo>
                  <a:lnTo>
                    <a:pt x="65" y="11"/>
                  </a:lnTo>
                  <a:lnTo>
                    <a:pt x="4" y="2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4" name="Freeform 19"/>
            <p:cNvSpPr>
              <a:spLocks noEditPoints="1"/>
            </p:cNvSpPr>
            <p:nvPr/>
          </p:nvSpPr>
          <p:spPr>
            <a:xfrm>
              <a:off x="1281113" y="1446213"/>
              <a:ext cx="698500" cy="392113"/>
            </a:xfrm>
            <a:custGeom>
              <a:avLst/>
              <a:gdLst/>
              <a:ahLst/>
              <a:cxnLst>
                <a:cxn ang="0">
                  <a:pos x="666095" y="302179"/>
                </a:cxn>
                <a:cxn ang="0">
                  <a:pos x="563481" y="344448"/>
                </a:cxn>
                <a:cxn ang="0">
                  <a:pos x="415860" y="196057"/>
                </a:cxn>
                <a:cxn ang="0">
                  <a:pos x="563481" y="48564"/>
                </a:cxn>
                <a:cxn ang="0">
                  <a:pos x="664295" y="89035"/>
                </a:cxn>
                <a:cxn ang="0">
                  <a:pos x="696700" y="52162"/>
                </a:cxn>
                <a:cxn ang="0">
                  <a:pos x="563481" y="0"/>
                </a:cxn>
                <a:cxn ang="0">
                  <a:pos x="379854" y="126807"/>
                </a:cxn>
                <a:cxn ang="0">
                  <a:pos x="196228" y="0"/>
                </a:cxn>
                <a:cxn ang="0">
                  <a:pos x="0" y="196057"/>
                </a:cxn>
                <a:cxn ang="0">
                  <a:pos x="196228" y="392113"/>
                </a:cxn>
                <a:cxn ang="0">
                  <a:pos x="379854" y="264406"/>
                </a:cxn>
                <a:cxn ang="0">
                  <a:pos x="563481" y="392113"/>
                </a:cxn>
                <a:cxn ang="0">
                  <a:pos x="698500" y="337253"/>
                </a:cxn>
                <a:cxn ang="0">
                  <a:pos x="666095" y="302179"/>
                </a:cxn>
                <a:cxn ang="0">
                  <a:pos x="196228" y="343549"/>
                </a:cxn>
                <a:cxn ang="0">
                  <a:pos x="49507" y="196956"/>
                </a:cxn>
                <a:cxn ang="0">
                  <a:pos x="196228" y="49464"/>
                </a:cxn>
                <a:cxn ang="0">
                  <a:pos x="342949" y="196956"/>
                </a:cxn>
                <a:cxn ang="0">
                  <a:pos x="196228" y="343549"/>
                </a:cxn>
              </a:cxnLst>
              <a:rect l="0" t="0" r="0" b="0"/>
              <a:pathLst>
                <a:path w="776" h="436">
                  <a:moveTo>
                    <a:pt x="740" y="336"/>
                  </a:moveTo>
                  <a:cubicBezTo>
                    <a:pt x="710" y="365"/>
                    <a:pt x="670" y="383"/>
                    <a:pt x="626" y="383"/>
                  </a:cubicBezTo>
                  <a:cubicBezTo>
                    <a:pt x="536" y="383"/>
                    <a:pt x="462" y="309"/>
                    <a:pt x="462" y="218"/>
                  </a:cubicBezTo>
                  <a:cubicBezTo>
                    <a:pt x="462" y="128"/>
                    <a:pt x="536" y="54"/>
                    <a:pt x="626" y="54"/>
                  </a:cubicBezTo>
                  <a:cubicBezTo>
                    <a:pt x="670" y="54"/>
                    <a:pt x="709" y="71"/>
                    <a:pt x="738" y="99"/>
                  </a:cubicBezTo>
                  <a:cubicBezTo>
                    <a:pt x="774" y="58"/>
                    <a:pt x="774" y="58"/>
                    <a:pt x="774" y="58"/>
                  </a:cubicBezTo>
                  <a:cubicBezTo>
                    <a:pt x="735" y="22"/>
                    <a:pt x="683" y="0"/>
                    <a:pt x="626" y="0"/>
                  </a:cubicBezTo>
                  <a:cubicBezTo>
                    <a:pt x="532" y="0"/>
                    <a:pt x="453" y="58"/>
                    <a:pt x="422" y="141"/>
                  </a:cubicBezTo>
                  <a:cubicBezTo>
                    <a:pt x="391" y="58"/>
                    <a:pt x="311" y="0"/>
                    <a:pt x="218" y="0"/>
                  </a:cubicBezTo>
                  <a:cubicBezTo>
                    <a:pt x="98" y="0"/>
                    <a:pt x="0" y="97"/>
                    <a:pt x="0" y="218"/>
                  </a:cubicBezTo>
                  <a:cubicBezTo>
                    <a:pt x="0" y="338"/>
                    <a:pt x="98" y="436"/>
                    <a:pt x="218" y="436"/>
                  </a:cubicBezTo>
                  <a:cubicBezTo>
                    <a:pt x="311" y="436"/>
                    <a:pt x="391" y="377"/>
                    <a:pt x="422" y="294"/>
                  </a:cubicBezTo>
                  <a:cubicBezTo>
                    <a:pt x="453" y="377"/>
                    <a:pt x="532" y="436"/>
                    <a:pt x="626" y="436"/>
                  </a:cubicBezTo>
                  <a:cubicBezTo>
                    <a:pt x="684" y="436"/>
                    <a:pt x="737" y="413"/>
                    <a:pt x="776" y="375"/>
                  </a:cubicBezTo>
                  <a:lnTo>
                    <a:pt x="740" y="336"/>
                  </a:lnTo>
                  <a:close/>
                  <a:moveTo>
                    <a:pt x="218" y="382"/>
                  </a:moveTo>
                  <a:cubicBezTo>
                    <a:pt x="128" y="382"/>
                    <a:pt x="55" y="309"/>
                    <a:pt x="55" y="219"/>
                  </a:cubicBezTo>
                  <a:cubicBezTo>
                    <a:pt x="55" y="128"/>
                    <a:pt x="128" y="55"/>
                    <a:pt x="218" y="55"/>
                  </a:cubicBezTo>
                  <a:cubicBezTo>
                    <a:pt x="308" y="55"/>
                    <a:pt x="381" y="128"/>
                    <a:pt x="381" y="219"/>
                  </a:cubicBezTo>
                  <a:cubicBezTo>
                    <a:pt x="381" y="309"/>
                    <a:pt x="308" y="382"/>
                    <a:pt x="218" y="38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5" name="Freeform 20"/>
            <p:cNvSpPr>
              <a:spLocks noEditPoints="1"/>
            </p:cNvSpPr>
            <p:nvPr/>
          </p:nvSpPr>
          <p:spPr>
            <a:xfrm>
              <a:off x="603250" y="1054101"/>
              <a:ext cx="679450" cy="800100"/>
            </a:xfrm>
            <a:custGeom>
              <a:avLst/>
              <a:gdLst/>
              <a:ahLst/>
              <a:cxnLst>
                <a:cxn ang="0">
                  <a:pos x="281307" y="0"/>
                </a:cxn>
                <a:cxn ang="0">
                  <a:pos x="266028" y="901"/>
                </a:cxn>
                <a:cxn ang="0">
                  <a:pos x="266028" y="0"/>
                </a:cxn>
                <a:cxn ang="0">
                  <a:pos x="0" y="0"/>
                </a:cxn>
                <a:cxn ang="0">
                  <a:pos x="0" y="800100"/>
                </a:cxn>
                <a:cxn ang="0">
                  <a:pos x="266028" y="800100"/>
                </a:cxn>
                <a:cxn ang="0">
                  <a:pos x="266028" y="800100"/>
                </a:cxn>
                <a:cxn ang="0">
                  <a:pos x="279509" y="800100"/>
                </a:cxn>
                <a:cxn ang="0">
                  <a:pos x="679450" y="398248"/>
                </a:cxn>
                <a:cxn ang="0">
                  <a:pos x="281307" y="0"/>
                </a:cxn>
                <a:cxn ang="0">
                  <a:pos x="230977" y="293730"/>
                </a:cxn>
                <a:cxn ang="0">
                  <a:pos x="313661" y="82893"/>
                </a:cxn>
                <a:cxn ang="0">
                  <a:pos x="369384" y="307246"/>
                </a:cxn>
                <a:cxn ang="0">
                  <a:pos x="284902" y="520786"/>
                </a:cxn>
                <a:cxn ang="0">
                  <a:pos x="230977" y="293730"/>
                </a:cxn>
                <a:cxn ang="0">
                  <a:pos x="210306" y="711801"/>
                </a:cxn>
                <a:cxn ang="0">
                  <a:pos x="106052" y="502766"/>
                </a:cxn>
                <a:cxn ang="0">
                  <a:pos x="190534" y="251383"/>
                </a:cxn>
                <a:cxn ang="0">
                  <a:pos x="245357" y="516281"/>
                </a:cxn>
                <a:cxn ang="0">
                  <a:pos x="249851" y="600976"/>
                </a:cxn>
                <a:cxn ang="0">
                  <a:pos x="210306" y="711801"/>
                </a:cxn>
                <a:cxn ang="0">
                  <a:pos x="453865" y="598273"/>
                </a:cxn>
                <a:cxn ang="0">
                  <a:pos x="249851" y="710900"/>
                </a:cxn>
                <a:cxn ang="0">
                  <a:pos x="355004" y="503667"/>
                </a:cxn>
                <a:cxn ang="0">
                  <a:pos x="553626" y="383832"/>
                </a:cxn>
                <a:cxn ang="0">
                  <a:pos x="453865" y="598273"/>
                </a:cxn>
              </a:cxnLst>
              <a:rect l="0" t="0" r="0" b="0"/>
              <a:pathLst>
                <a:path w="756" h="888">
                  <a:moveTo>
                    <a:pt x="313" y="0"/>
                  </a:moveTo>
                  <a:cubicBezTo>
                    <a:pt x="307" y="0"/>
                    <a:pt x="302" y="0"/>
                    <a:pt x="296" y="1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8"/>
                    <a:pt x="0" y="888"/>
                    <a:pt x="0" y="888"/>
                  </a:cubicBezTo>
                  <a:cubicBezTo>
                    <a:pt x="296" y="888"/>
                    <a:pt x="296" y="888"/>
                    <a:pt x="296" y="888"/>
                  </a:cubicBezTo>
                  <a:cubicBezTo>
                    <a:pt x="296" y="888"/>
                    <a:pt x="296" y="888"/>
                    <a:pt x="296" y="888"/>
                  </a:cubicBezTo>
                  <a:cubicBezTo>
                    <a:pt x="301" y="888"/>
                    <a:pt x="306" y="888"/>
                    <a:pt x="311" y="888"/>
                  </a:cubicBezTo>
                  <a:cubicBezTo>
                    <a:pt x="556" y="888"/>
                    <a:pt x="756" y="686"/>
                    <a:pt x="756" y="442"/>
                  </a:cubicBezTo>
                  <a:cubicBezTo>
                    <a:pt x="756" y="197"/>
                    <a:pt x="557" y="1"/>
                    <a:pt x="313" y="0"/>
                  </a:cubicBezTo>
                  <a:close/>
                  <a:moveTo>
                    <a:pt x="257" y="326"/>
                  </a:moveTo>
                  <a:cubicBezTo>
                    <a:pt x="268" y="192"/>
                    <a:pt x="349" y="92"/>
                    <a:pt x="349" y="92"/>
                  </a:cubicBezTo>
                  <a:cubicBezTo>
                    <a:pt x="349" y="92"/>
                    <a:pt x="427" y="188"/>
                    <a:pt x="411" y="341"/>
                  </a:cubicBezTo>
                  <a:cubicBezTo>
                    <a:pt x="396" y="491"/>
                    <a:pt x="317" y="578"/>
                    <a:pt x="317" y="578"/>
                  </a:cubicBezTo>
                  <a:cubicBezTo>
                    <a:pt x="317" y="578"/>
                    <a:pt x="245" y="459"/>
                    <a:pt x="257" y="326"/>
                  </a:cubicBezTo>
                  <a:close/>
                  <a:moveTo>
                    <a:pt x="234" y="790"/>
                  </a:moveTo>
                  <a:cubicBezTo>
                    <a:pt x="234" y="790"/>
                    <a:pt x="127" y="667"/>
                    <a:pt x="118" y="558"/>
                  </a:cubicBezTo>
                  <a:cubicBezTo>
                    <a:pt x="105" y="410"/>
                    <a:pt x="212" y="279"/>
                    <a:pt x="212" y="279"/>
                  </a:cubicBezTo>
                  <a:cubicBezTo>
                    <a:pt x="205" y="483"/>
                    <a:pt x="273" y="573"/>
                    <a:pt x="273" y="573"/>
                  </a:cubicBezTo>
                  <a:cubicBezTo>
                    <a:pt x="273" y="573"/>
                    <a:pt x="289" y="597"/>
                    <a:pt x="278" y="667"/>
                  </a:cubicBezTo>
                  <a:cubicBezTo>
                    <a:pt x="267" y="736"/>
                    <a:pt x="234" y="790"/>
                    <a:pt x="234" y="790"/>
                  </a:cubicBezTo>
                  <a:close/>
                  <a:moveTo>
                    <a:pt x="505" y="664"/>
                  </a:moveTo>
                  <a:cubicBezTo>
                    <a:pt x="408" y="771"/>
                    <a:pt x="278" y="789"/>
                    <a:pt x="278" y="789"/>
                  </a:cubicBezTo>
                  <a:cubicBezTo>
                    <a:pt x="278" y="789"/>
                    <a:pt x="282" y="666"/>
                    <a:pt x="395" y="559"/>
                  </a:cubicBezTo>
                  <a:cubicBezTo>
                    <a:pt x="508" y="453"/>
                    <a:pt x="616" y="426"/>
                    <a:pt x="616" y="426"/>
                  </a:cubicBezTo>
                  <a:cubicBezTo>
                    <a:pt x="616" y="426"/>
                    <a:pt x="601" y="557"/>
                    <a:pt x="505" y="66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306" name="文本框 25"/>
          <p:cNvSpPr txBox="1"/>
          <p:nvPr/>
        </p:nvSpPr>
        <p:spPr>
          <a:xfrm>
            <a:off x="287338" y="90488"/>
            <a:ext cx="2255837" cy="4000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直角三角形 27"/>
          <p:cNvSpPr/>
          <p:nvPr/>
        </p:nvSpPr>
        <p:spPr>
          <a:xfrm rot="16200000">
            <a:off x="9421813" y="4087813"/>
            <a:ext cx="2770188" cy="2770188"/>
          </a:xfrm>
          <a:prstGeom prst="rtTriangle">
            <a:avLst/>
          </a:prstGeom>
          <a:solidFill>
            <a:srgbClr val="0D51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直角三角形 28"/>
          <p:cNvSpPr/>
          <p:nvPr/>
        </p:nvSpPr>
        <p:spPr>
          <a:xfrm rot="5400000">
            <a:off x="-66675" y="66675"/>
            <a:ext cx="5964238" cy="5830888"/>
          </a:xfrm>
          <a:prstGeom prst="rtTriangle">
            <a:avLst/>
          </a:prstGeom>
          <a:solidFill>
            <a:srgbClr val="0D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313" name="文本框 33"/>
          <p:cNvSpPr txBox="1"/>
          <p:nvPr/>
        </p:nvSpPr>
        <p:spPr>
          <a:xfrm>
            <a:off x="2112645" y="1664313"/>
            <a:ext cx="58407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defTabSz="914400"/>
            <a:r>
              <a:rPr lang="en-US" altLang="zh-C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Problem Statement</a:t>
            </a:r>
            <a:endParaRPr lang="en-US" altLang="zh-CN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515" name="图片 3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57810"/>
            <a:ext cx="2112645" cy="2112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2088515" y="2608580"/>
            <a:ext cx="879475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important idea behind Image Cryptography is to encrypt information in the form of images in a secure and flawless way.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information must be encrypted before it is sent, so that it cannot be illegally read or  modified in the middle of transmission.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so we are using a cipher method in which we will create a random image of mode 1 with ramdom pixel of black and white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and encrypting the cipher and secret image using arnold cat. 	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and send it to reciver wo can decrypt using key and overlaping the secret and ciphered image</a:t>
            </a:r>
            <a:endParaRPr lang="en-I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37673" y="841167"/>
            <a:ext cx="8831816" cy="1372986"/>
          </a:xfrm>
        </p:spPr>
        <p:txBody>
          <a:bodyPr/>
          <a:lstStyle/>
          <a:p>
            <a:r>
              <a:rPr lang="en-US" dirty="0"/>
              <a:t>TOOLS USED: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087120" y="2214245"/>
            <a:ext cx="10017760" cy="4262120"/>
          </a:xfrm>
        </p:spPr>
        <p:txBody>
          <a:bodyPr>
            <a:noAutofit/>
          </a:bodyPr>
          <a:lstStyle/>
          <a:p>
            <a:endParaRPr lang="en-IN" sz="24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IDLE (Integrated Development Environment for Python)</a:t>
            </a:r>
            <a:endParaRPr lang="en-IN" sz="24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Python 3.4</a:t>
            </a:r>
            <a:endParaRPr lang="en-IN" sz="24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Python Image Library (PIL) </a:t>
            </a:r>
            <a:endParaRPr lang="en-IN" sz="24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Pillow (PIL fork) 5.1.0 </a:t>
            </a:r>
            <a:endParaRPr lang="en-IN" sz="24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cv2</a:t>
            </a:r>
            <a:endParaRPr lang="en-IN" sz="24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matplotlib.pyplot.image</a:t>
            </a:r>
            <a:endParaRPr lang="en-IN" sz="24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logging</a:t>
            </a:r>
            <a:endParaRPr lang="en-IN" sz="24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85750" indent="-285750"/>
            <a:endParaRPr lang="en-IN" sz="24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en-IN" sz="24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discription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55065" y="1934210"/>
            <a:ext cx="8825865" cy="408559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Load Module.</a:t>
            </a:r>
            <a:endParaRPr lang="en-IN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Input Image.</a:t>
            </a:r>
            <a:endParaRPr lang="en-IN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argparser for easy command.</a:t>
            </a:r>
            <a:endParaRPr lang="en-IN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error handling.</a:t>
            </a:r>
            <a:endParaRPr lang="en-IN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Random Image Key Generation Algorithm a secret image (like a random otp) using a random bit changing .(visual cryptography)</a:t>
            </a:r>
            <a:endParaRPr lang="en-IN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encryption using secret image.</a:t>
            </a:r>
            <a:endParaRPr lang="en-IN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ym typeface="+mn-ea"/>
              </a:rPr>
              <a:t>arnold cat map encryption </a:t>
            </a:r>
            <a:endParaRPr lang="en-IN" sz="2000" b="1" dirty="0">
              <a:sym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ym typeface="+mn-ea"/>
              </a:rPr>
              <a:t>decryption with symmetric key.</a:t>
            </a:r>
            <a:endParaRPr lang="en-IN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Ciphered and Key Image Alignment (Decryption).</a:t>
            </a:r>
            <a:endParaRPr lang="en-IN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display.</a:t>
            </a:r>
            <a:endParaRPr lang="en-IN" sz="2000" b="1" dirty="0"/>
          </a:p>
          <a:p>
            <a:pPr>
              <a:buFont typeface="Arial" panose="020B0604020202020204" pitchFamily="34" charset="0"/>
              <a:buChar char="•"/>
            </a:pPr>
            <a:endParaRPr lang="en-IN" sz="2000" b="1" dirty="0"/>
          </a:p>
          <a:p>
            <a:pPr>
              <a:buNone/>
            </a:pPr>
            <a:endParaRPr lang="en-IN" sz="2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58035" y="1600835"/>
            <a:ext cx="8145780" cy="436372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3793</Words>
  <Application>WPS Presentation</Application>
  <PresentationFormat>Widescreen</PresentationFormat>
  <Paragraphs>159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</vt:lpstr>
      <vt:lpstr>SimSun</vt:lpstr>
      <vt:lpstr>Wingdings</vt:lpstr>
      <vt:lpstr>Wingdings 3</vt:lpstr>
      <vt:lpstr>Symbol</vt:lpstr>
      <vt:lpstr>Arial</vt:lpstr>
      <vt:lpstr>Calibri</vt:lpstr>
      <vt:lpstr>Microsoft YaHei</vt:lpstr>
      <vt:lpstr>Segoe UI</vt:lpstr>
      <vt:lpstr>Impact</vt:lpstr>
      <vt:lpstr>文鼎霹雳体</vt:lpstr>
      <vt:lpstr>Century Gothic</vt:lpstr>
      <vt:lpstr>Arial Unicode MS</vt:lpstr>
      <vt:lpstr>Ion Boardroom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TOOLS USED:</vt:lpstr>
      <vt:lpstr>project discription</vt:lpstr>
      <vt:lpstr>PowerPoint 演示文稿</vt:lpstr>
      <vt:lpstr>Arnold cat map formula</vt:lpstr>
      <vt:lpstr>Body diagram for encryption-code</vt:lpstr>
      <vt:lpstr>Body diagram for decryption-code</vt:lpstr>
      <vt:lpstr>PowerPoint 演示文稿</vt:lpstr>
      <vt:lpstr>refrence</vt:lpstr>
      <vt:lpstr>PowerPoint 演示文稿</vt:lpstr>
    </vt:vector>
  </TitlesOfParts>
  <Company>topppt.cn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DHARMENDRA</cp:lastModifiedBy>
  <cp:revision>158</cp:revision>
  <dcterms:created xsi:type="dcterms:W3CDTF">2015-07-02T08:16:00Z</dcterms:created>
  <dcterms:modified xsi:type="dcterms:W3CDTF">2021-12-02T15:53:13Z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1033-11.2.0.9669</vt:lpwstr>
  </property>
  <property fmtid="{D5CDD505-2E9C-101B-9397-08002B2CF9AE}" pid="3" name="ICV">
    <vt:lpwstr>A0825F3471704680A550B9B02879D1D6</vt:lpwstr>
  </property>
</Properties>
</file>